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p:sldMasterIdLst>
    <p:sldMasterId id="2147483652" r:id="rId1"/>
  </p:sldMasterIdLst>
  <p:notesMasterIdLst>
    <p:notesMasterId r:id="rId115"/>
  </p:notesMasterIdLst>
  <p:handoutMasterIdLst>
    <p:handoutMasterId r:id="rId116"/>
  </p:handoutMasterIdLst>
  <p:sldIdLst>
    <p:sldId id="425" r:id="rId2"/>
    <p:sldId id="714" r:id="rId3"/>
    <p:sldId id="715" r:id="rId4"/>
    <p:sldId id="716" r:id="rId5"/>
    <p:sldId id="717" r:id="rId6"/>
    <p:sldId id="718" r:id="rId7"/>
    <p:sldId id="720" r:id="rId8"/>
    <p:sldId id="721" r:id="rId9"/>
    <p:sldId id="722" r:id="rId10"/>
    <p:sldId id="723" r:id="rId11"/>
    <p:sldId id="724" r:id="rId12"/>
    <p:sldId id="725" r:id="rId13"/>
    <p:sldId id="727" r:id="rId14"/>
    <p:sldId id="728" r:id="rId15"/>
    <p:sldId id="729" r:id="rId16"/>
    <p:sldId id="730" r:id="rId17"/>
    <p:sldId id="731" r:id="rId18"/>
    <p:sldId id="843" r:id="rId19"/>
    <p:sldId id="844" r:id="rId20"/>
    <p:sldId id="845" r:id="rId21"/>
    <p:sldId id="846" r:id="rId22"/>
    <p:sldId id="847" r:id="rId23"/>
    <p:sldId id="848" r:id="rId24"/>
    <p:sldId id="732" r:id="rId25"/>
    <p:sldId id="733" r:id="rId26"/>
    <p:sldId id="734" r:id="rId27"/>
    <p:sldId id="735" r:id="rId28"/>
    <p:sldId id="736" r:id="rId29"/>
    <p:sldId id="742" r:id="rId30"/>
    <p:sldId id="743" r:id="rId31"/>
    <p:sldId id="744" r:id="rId32"/>
    <p:sldId id="745" r:id="rId33"/>
    <p:sldId id="746" r:id="rId34"/>
    <p:sldId id="747" r:id="rId35"/>
    <p:sldId id="748" r:id="rId36"/>
    <p:sldId id="749" r:id="rId37"/>
    <p:sldId id="751" r:id="rId38"/>
    <p:sldId id="752" r:id="rId39"/>
    <p:sldId id="753" r:id="rId40"/>
    <p:sldId id="754" r:id="rId41"/>
    <p:sldId id="755" r:id="rId42"/>
    <p:sldId id="756" r:id="rId43"/>
    <p:sldId id="757" r:id="rId44"/>
    <p:sldId id="758" r:id="rId45"/>
    <p:sldId id="759" r:id="rId46"/>
    <p:sldId id="760" r:id="rId47"/>
    <p:sldId id="761" r:id="rId48"/>
    <p:sldId id="762" r:id="rId49"/>
    <p:sldId id="763" r:id="rId50"/>
    <p:sldId id="765" r:id="rId51"/>
    <p:sldId id="766" r:id="rId52"/>
    <p:sldId id="767" r:id="rId53"/>
    <p:sldId id="768" r:id="rId54"/>
    <p:sldId id="769" r:id="rId55"/>
    <p:sldId id="770" r:id="rId56"/>
    <p:sldId id="771" r:id="rId57"/>
    <p:sldId id="772" r:id="rId58"/>
    <p:sldId id="849" r:id="rId59"/>
    <p:sldId id="850" r:id="rId60"/>
    <p:sldId id="851" r:id="rId61"/>
    <p:sldId id="852" r:id="rId62"/>
    <p:sldId id="853" r:id="rId63"/>
    <p:sldId id="774" r:id="rId64"/>
    <p:sldId id="775" r:id="rId65"/>
    <p:sldId id="776" r:id="rId66"/>
    <p:sldId id="777" r:id="rId67"/>
    <p:sldId id="778" r:id="rId68"/>
    <p:sldId id="779" r:id="rId69"/>
    <p:sldId id="781" r:id="rId70"/>
    <p:sldId id="782" r:id="rId71"/>
    <p:sldId id="783" r:id="rId72"/>
    <p:sldId id="784" r:id="rId73"/>
    <p:sldId id="785" r:id="rId74"/>
    <p:sldId id="787" r:id="rId75"/>
    <p:sldId id="788" r:id="rId76"/>
    <p:sldId id="789" r:id="rId77"/>
    <p:sldId id="790" r:id="rId78"/>
    <p:sldId id="791" r:id="rId79"/>
    <p:sldId id="792" r:id="rId80"/>
    <p:sldId id="793" r:id="rId81"/>
    <p:sldId id="794" r:id="rId82"/>
    <p:sldId id="796" r:id="rId83"/>
    <p:sldId id="797" r:id="rId84"/>
    <p:sldId id="798" r:id="rId85"/>
    <p:sldId id="799" r:id="rId86"/>
    <p:sldId id="800" r:id="rId87"/>
    <p:sldId id="801" r:id="rId88"/>
    <p:sldId id="803" r:id="rId89"/>
    <p:sldId id="804" r:id="rId90"/>
    <p:sldId id="805" r:id="rId91"/>
    <p:sldId id="806" r:id="rId92"/>
    <p:sldId id="807" r:id="rId93"/>
    <p:sldId id="808" r:id="rId94"/>
    <p:sldId id="809" r:id="rId95"/>
    <p:sldId id="810" r:id="rId96"/>
    <p:sldId id="811" r:id="rId97"/>
    <p:sldId id="812" r:id="rId98"/>
    <p:sldId id="813" r:id="rId99"/>
    <p:sldId id="866" r:id="rId100"/>
    <p:sldId id="867" r:id="rId101"/>
    <p:sldId id="868" r:id="rId102"/>
    <p:sldId id="869" r:id="rId103"/>
    <p:sldId id="870" r:id="rId104"/>
    <p:sldId id="871" r:id="rId105"/>
    <p:sldId id="872" r:id="rId106"/>
    <p:sldId id="873" r:id="rId107"/>
    <p:sldId id="874" r:id="rId108"/>
    <p:sldId id="344" r:id="rId109"/>
    <p:sldId id="345" r:id="rId110"/>
    <p:sldId id="346" r:id="rId111"/>
    <p:sldId id="347" r:id="rId112"/>
    <p:sldId id="348" r:id="rId113"/>
    <p:sldId id="710" r:id="rId114"/>
  </p:sldIdLst>
  <p:sldSz cx="9144000" cy="6858000" type="screen4x3"/>
  <p:notesSz cx="7010400" cy="9296400"/>
  <p:defaultTextStyle>
    <a:defPPr>
      <a:defRPr lang="en-US"/>
    </a:defPPr>
    <a:lvl1pPr algn="l" rtl="0" fontAlgn="base">
      <a:spcBef>
        <a:spcPct val="0"/>
      </a:spcBef>
      <a:spcAft>
        <a:spcPct val="0"/>
      </a:spcAft>
      <a:defRPr sz="2400" b="1" kern="1200">
        <a:solidFill>
          <a:schemeClr val="tx1"/>
        </a:solidFill>
        <a:latin typeface="Arial" charset="0"/>
        <a:ea typeface="宋体" charset="-122"/>
        <a:cs typeface="Arial" charset="0"/>
      </a:defRPr>
    </a:lvl1pPr>
    <a:lvl2pPr marL="457200" algn="l" rtl="0" fontAlgn="base">
      <a:spcBef>
        <a:spcPct val="0"/>
      </a:spcBef>
      <a:spcAft>
        <a:spcPct val="0"/>
      </a:spcAft>
      <a:defRPr sz="2400" b="1" kern="1200">
        <a:solidFill>
          <a:schemeClr val="tx1"/>
        </a:solidFill>
        <a:latin typeface="Arial" charset="0"/>
        <a:ea typeface="宋体" charset="-122"/>
        <a:cs typeface="Arial" charset="0"/>
      </a:defRPr>
    </a:lvl2pPr>
    <a:lvl3pPr marL="914400" algn="l" rtl="0" fontAlgn="base">
      <a:spcBef>
        <a:spcPct val="0"/>
      </a:spcBef>
      <a:spcAft>
        <a:spcPct val="0"/>
      </a:spcAft>
      <a:defRPr sz="2400" b="1" kern="1200">
        <a:solidFill>
          <a:schemeClr val="tx1"/>
        </a:solidFill>
        <a:latin typeface="Arial" charset="0"/>
        <a:ea typeface="宋体" charset="-122"/>
        <a:cs typeface="Arial" charset="0"/>
      </a:defRPr>
    </a:lvl3pPr>
    <a:lvl4pPr marL="1371600" algn="l" rtl="0" fontAlgn="base">
      <a:spcBef>
        <a:spcPct val="0"/>
      </a:spcBef>
      <a:spcAft>
        <a:spcPct val="0"/>
      </a:spcAft>
      <a:defRPr sz="2400" b="1" kern="1200">
        <a:solidFill>
          <a:schemeClr val="tx1"/>
        </a:solidFill>
        <a:latin typeface="Arial" charset="0"/>
        <a:ea typeface="宋体" charset="-122"/>
        <a:cs typeface="Arial" charset="0"/>
      </a:defRPr>
    </a:lvl4pPr>
    <a:lvl5pPr marL="1828800" algn="l" rtl="0" fontAlgn="base">
      <a:spcBef>
        <a:spcPct val="0"/>
      </a:spcBef>
      <a:spcAft>
        <a:spcPct val="0"/>
      </a:spcAft>
      <a:defRPr sz="2400" b="1" kern="1200">
        <a:solidFill>
          <a:schemeClr val="tx1"/>
        </a:solidFill>
        <a:latin typeface="Arial" charset="0"/>
        <a:ea typeface="宋体" charset="-122"/>
        <a:cs typeface="Arial" charset="0"/>
      </a:defRPr>
    </a:lvl5pPr>
    <a:lvl6pPr marL="2286000" algn="l" defTabSz="914400" rtl="0" eaLnBrk="1" latinLnBrk="0" hangingPunct="1">
      <a:defRPr sz="2400" b="1" kern="1200">
        <a:solidFill>
          <a:schemeClr val="tx1"/>
        </a:solidFill>
        <a:latin typeface="Arial" charset="0"/>
        <a:ea typeface="宋体" charset="-122"/>
        <a:cs typeface="Arial" charset="0"/>
      </a:defRPr>
    </a:lvl6pPr>
    <a:lvl7pPr marL="2743200" algn="l" defTabSz="914400" rtl="0" eaLnBrk="1" latinLnBrk="0" hangingPunct="1">
      <a:defRPr sz="2400" b="1" kern="1200">
        <a:solidFill>
          <a:schemeClr val="tx1"/>
        </a:solidFill>
        <a:latin typeface="Arial" charset="0"/>
        <a:ea typeface="宋体" charset="-122"/>
        <a:cs typeface="Arial" charset="0"/>
      </a:defRPr>
    </a:lvl7pPr>
    <a:lvl8pPr marL="3200400" algn="l" defTabSz="914400" rtl="0" eaLnBrk="1" latinLnBrk="0" hangingPunct="1">
      <a:defRPr sz="2400" b="1" kern="1200">
        <a:solidFill>
          <a:schemeClr val="tx1"/>
        </a:solidFill>
        <a:latin typeface="Arial" charset="0"/>
        <a:ea typeface="宋体" charset="-122"/>
        <a:cs typeface="Arial" charset="0"/>
      </a:defRPr>
    </a:lvl8pPr>
    <a:lvl9pPr marL="3657600" algn="l" defTabSz="914400" rtl="0" eaLnBrk="1" latinLnBrk="0" hangingPunct="1">
      <a:defRPr sz="2400" b="1" kern="1200">
        <a:solidFill>
          <a:schemeClr val="tx1"/>
        </a:solidFill>
        <a:latin typeface="Arial" charset="0"/>
        <a:ea typeface="宋体" charset="-122"/>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araman, Anitha" initials="RA" lastIdx="1" clrIdx="0">
    <p:extLst>
      <p:ext uri="{19B8F6BF-5375-455C-9EA6-DF929625EA0E}">
        <p15:presenceInfo xmlns:p15="http://schemas.microsoft.com/office/powerpoint/2012/main" userId="S-1-5-21-1531082355-734649621-3782574898-23504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D540"/>
    <a:srgbClr val="B5CA8D"/>
    <a:srgbClr val="E6F5FA"/>
    <a:srgbClr val="DED7BC"/>
    <a:srgbClr val="C8E6F8"/>
    <a:srgbClr val="9E3C97"/>
    <a:srgbClr val="009BCC"/>
    <a:srgbClr val="95143B"/>
    <a:srgbClr val="4D740F"/>
    <a:srgbClr val="6994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31" autoAdjust="0"/>
    <p:restoredTop sz="86410" autoAdjust="0"/>
  </p:normalViewPr>
  <p:slideViewPr>
    <p:cSldViewPr snapToGrid="0" snapToObjects="1">
      <p:cViewPr>
        <p:scale>
          <a:sx n="59" d="100"/>
          <a:sy n="59" d="100"/>
        </p:scale>
        <p:origin x="1648" y="228"/>
      </p:cViewPr>
      <p:guideLst>
        <p:guide orient="horz" pos="2160"/>
        <p:guide pos="2880"/>
      </p:guideLst>
    </p:cSldViewPr>
  </p:slideViewPr>
  <p:outlineViewPr>
    <p:cViewPr>
      <p:scale>
        <a:sx n="33" d="100"/>
        <a:sy n="33" d="100"/>
      </p:scale>
      <p:origin x="0" y="-2806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9" d="100"/>
          <a:sy n="69" d="100"/>
        </p:scale>
        <p:origin x="3234"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4" name="Rectangle 4"/>
          <p:cNvSpPr>
            <a:spLocks noGrp="1" noChangeArrowheads="1"/>
          </p:cNvSpPr>
          <p:nvPr>
            <p:ph type="ftr" sz="quarter" idx="2"/>
          </p:nvPr>
        </p:nvSpPr>
        <p:spPr bwMode="auto">
          <a:xfrm>
            <a:off x="0" y="9047163"/>
            <a:ext cx="3062288" cy="239712"/>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l" defTabSz="922338" eaLnBrk="0" hangingPunct="0">
              <a:lnSpc>
                <a:spcPct val="100000"/>
              </a:lnSpc>
              <a:defRPr sz="800" b="0">
                <a:latin typeface="Arial" charset="0"/>
                <a:ea typeface="+mn-ea"/>
                <a:cs typeface="+mn-cs"/>
              </a:defRPr>
            </a:lvl1pPr>
          </a:lstStyle>
          <a:p>
            <a:pPr>
              <a:defRPr/>
            </a:pPr>
            <a:r>
              <a:rPr lang="en-GB"/>
              <a:t>© 2006 Capgemini - All rights reserved</a:t>
            </a:r>
            <a:endParaRPr lang="en-US">
              <a:solidFill>
                <a:schemeClr val="bg1"/>
              </a:solidFill>
            </a:endParaRPr>
          </a:p>
        </p:txBody>
      </p:sp>
      <p:sp>
        <p:nvSpPr>
          <p:cNvPr id="81925" name="Rectangle 5"/>
          <p:cNvSpPr>
            <a:spLocks noGrp="1" noChangeArrowheads="1"/>
          </p:cNvSpPr>
          <p:nvPr>
            <p:ph type="sldNum" sz="quarter" idx="3"/>
          </p:nvPr>
        </p:nvSpPr>
        <p:spPr bwMode="auto">
          <a:xfrm>
            <a:off x="3948113" y="9047163"/>
            <a:ext cx="3062287" cy="238125"/>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r" defTabSz="922338" eaLnBrk="0" hangingPunct="0">
              <a:lnSpc>
                <a:spcPct val="85000"/>
              </a:lnSpc>
              <a:defRPr sz="800">
                <a:latin typeface="Arial" charset="0"/>
                <a:ea typeface="+mn-ea"/>
                <a:cs typeface="+mn-cs"/>
              </a:defRPr>
            </a:lvl1pPr>
          </a:lstStyle>
          <a:p>
            <a:pPr>
              <a:defRPr/>
            </a:pPr>
            <a:fld id="{43D7B3A3-6584-4A21-ABC7-554E1D6A11BC}" type="slidenum">
              <a:rPr lang="en-US"/>
              <a:pPr>
                <a:defRPr/>
              </a:pPr>
              <a:t>‹#›</a:t>
            </a:fld>
            <a:endParaRPr lang="en-US"/>
          </a:p>
        </p:txBody>
      </p:sp>
      <p:sp>
        <p:nvSpPr>
          <p:cNvPr id="81927" name="Rectangle 7"/>
          <p:cNvSpPr>
            <a:spLocks noChangeArrowheads="1"/>
          </p:cNvSpPr>
          <p:nvPr/>
        </p:nvSpPr>
        <p:spPr bwMode="auto">
          <a:xfrm>
            <a:off x="0" y="8335963"/>
            <a:ext cx="3036888" cy="463550"/>
          </a:xfrm>
          <a:prstGeom prst="rect">
            <a:avLst/>
          </a:prstGeom>
          <a:noFill/>
          <a:ln w="9525">
            <a:noFill/>
            <a:miter lim="800000"/>
            <a:headEnd/>
            <a:tailEnd/>
          </a:ln>
          <a:effectLst/>
        </p:spPr>
        <p:txBody>
          <a:bodyPr lIns="92278" tIns="46139" rIns="92278" bIns="46139" anchor="b"/>
          <a:lstStyle/>
          <a:p>
            <a:pPr defTabSz="922338" eaLnBrk="0" hangingPunct="0">
              <a:defRPr/>
            </a:pPr>
            <a:endParaRPr lang="en-GB" sz="800" b="0">
              <a:ea typeface="+mn-ea"/>
              <a:cs typeface="+mn-cs"/>
            </a:endParaRPr>
          </a:p>
        </p:txBody>
      </p:sp>
      <p:sp>
        <p:nvSpPr>
          <p:cNvPr id="81928" name="Rectangle 8"/>
          <p:cNvSpPr>
            <a:spLocks noChangeArrowheads="1"/>
          </p:cNvSpPr>
          <p:nvPr/>
        </p:nvSpPr>
        <p:spPr bwMode="auto">
          <a:xfrm>
            <a:off x="3973513" y="8829675"/>
            <a:ext cx="3036887" cy="461963"/>
          </a:xfrm>
          <a:prstGeom prst="rect">
            <a:avLst/>
          </a:prstGeom>
          <a:noFill/>
          <a:ln w="9525">
            <a:noFill/>
            <a:miter lim="800000"/>
            <a:headEnd/>
            <a:tailEnd/>
          </a:ln>
          <a:effectLst/>
        </p:spPr>
        <p:txBody>
          <a:bodyPr lIns="92278" tIns="46139" rIns="92278" bIns="46139" anchor="b"/>
          <a:lstStyle/>
          <a:p>
            <a:pPr algn="r" defTabSz="922338" eaLnBrk="0" hangingPunct="0">
              <a:defRPr/>
            </a:pPr>
            <a:endParaRPr lang="en-GB" sz="800">
              <a:ea typeface="+mn-ea"/>
              <a:cs typeface="+mn-cs"/>
            </a:endParaRPr>
          </a:p>
        </p:txBody>
      </p:sp>
      <p:sp>
        <p:nvSpPr>
          <p:cNvPr id="81929" name="Rectangle 9"/>
          <p:cNvSpPr>
            <a:spLocks noGrp="1" noChangeArrowheads="1"/>
          </p:cNvSpPr>
          <p:nvPr>
            <p:ph type="hdr" sz="quarter"/>
          </p:nvPr>
        </p:nvSpPr>
        <p:spPr bwMode="auto">
          <a:xfrm>
            <a:off x="3967163" y="0"/>
            <a:ext cx="3036887" cy="463550"/>
          </a:xfrm>
          <a:prstGeom prst="rect">
            <a:avLst/>
          </a:prstGeom>
          <a:noFill/>
          <a:ln w="9525">
            <a:noFill/>
            <a:miter lim="800000"/>
            <a:headEnd/>
            <a:tailEnd/>
          </a:ln>
          <a:effectLst/>
        </p:spPr>
        <p:txBody>
          <a:bodyPr vert="horz" wrap="square" lIns="92278" tIns="46139" rIns="92278" bIns="46139" numCol="1" anchor="t" anchorCtr="0" compatLnSpc="1">
            <a:prstTxWarp prst="textNoShape">
              <a:avLst/>
            </a:prstTxWarp>
          </a:bodyPr>
          <a:lstStyle>
            <a:lvl1pPr algn="r" defTabSz="922338" eaLnBrk="0" hangingPunct="0">
              <a:lnSpc>
                <a:spcPct val="100000"/>
              </a:lnSpc>
              <a:defRPr sz="1400">
                <a:latin typeface="Arial" charset="0"/>
                <a:ea typeface="+mn-ea"/>
                <a:cs typeface="+mn-cs"/>
              </a:defRPr>
            </a:lvl1pPr>
          </a:lstStyle>
          <a:p>
            <a:pPr>
              <a:defRPr/>
            </a:pPr>
            <a:endParaRPr lang="en-GB"/>
          </a:p>
        </p:txBody>
      </p:sp>
    </p:spTree>
    <p:extLst>
      <p:ext uri="{BB962C8B-B14F-4D97-AF65-F5344CB8AC3E}">
        <p14:creationId xmlns:p14="http://schemas.microsoft.com/office/powerpoint/2010/main" val="4192933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3973513" y="0"/>
            <a:ext cx="3036887" cy="463550"/>
          </a:xfrm>
          <a:prstGeom prst="rect">
            <a:avLst/>
          </a:prstGeom>
          <a:noFill/>
          <a:ln w="9525">
            <a:noFill/>
            <a:miter lim="800000"/>
            <a:headEnd/>
            <a:tailEnd/>
          </a:ln>
          <a:effectLst/>
        </p:spPr>
        <p:txBody>
          <a:bodyPr vert="horz" wrap="square" lIns="92278" tIns="46139" rIns="92278" bIns="46139" numCol="1" anchor="t" anchorCtr="0" compatLnSpc="1">
            <a:prstTxWarp prst="textNoShape">
              <a:avLst/>
            </a:prstTxWarp>
          </a:bodyPr>
          <a:lstStyle>
            <a:lvl1pPr algn="r" defTabSz="922338" eaLnBrk="0" hangingPunct="0">
              <a:lnSpc>
                <a:spcPct val="100000"/>
              </a:lnSpc>
              <a:defRPr sz="1400">
                <a:latin typeface="Arial" charset="0"/>
                <a:ea typeface="+mn-ea"/>
                <a:cs typeface="+mn-cs"/>
              </a:defRPr>
            </a:lvl1pPr>
          </a:lstStyle>
          <a:p>
            <a:pPr>
              <a:defRPr/>
            </a:pPr>
            <a:endParaRPr lang="en-GB"/>
          </a:p>
        </p:txBody>
      </p:sp>
      <p:sp>
        <p:nvSpPr>
          <p:cNvPr id="17411" name="Rectangle 4"/>
          <p:cNvSpPr>
            <a:spLocks noGrp="1" noRot="1" noChangeAspect="1" noChangeArrowheads="1" noTextEdit="1"/>
          </p:cNvSpPr>
          <p:nvPr>
            <p:ph type="sldImg" idx="2"/>
          </p:nvPr>
        </p:nvSpPr>
        <p:spPr bwMode="auto">
          <a:xfrm>
            <a:off x="1187450" y="700088"/>
            <a:ext cx="4643438" cy="3482975"/>
          </a:xfrm>
          <a:prstGeom prst="rect">
            <a:avLst/>
          </a:prstGeom>
          <a:noFill/>
          <a:ln w="9525">
            <a:solidFill>
              <a:srgbClr val="000000"/>
            </a:solidFill>
            <a:miter lim="800000"/>
            <a:headEnd/>
            <a:tailEnd/>
          </a:ln>
        </p:spPr>
      </p:sp>
      <p:sp>
        <p:nvSpPr>
          <p:cNvPr id="3081" name="Rectangle 9"/>
          <p:cNvSpPr>
            <a:spLocks noGrp="1" noChangeArrowheads="1"/>
          </p:cNvSpPr>
          <p:nvPr>
            <p:ph type="ftr" sz="quarter" idx="4"/>
          </p:nvPr>
        </p:nvSpPr>
        <p:spPr bwMode="auto">
          <a:xfrm>
            <a:off x="0" y="8829675"/>
            <a:ext cx="3036888" cy="461963"/>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l" defTabSz="922338" eaLnBrk="0" hangingPunct="0">
              <a:lnSpc>
                <a:spcPct val="100000"/>
              </a:lnSpc>
              <a:defRPr sz="800" b="0">
                <a:latin typeface="Arial" charset="0"/>
                <a:ea typeface="+mn-ea"/>
                <a:cs typeface="+mn-cs"/>
              </a:defRPr>
            </a:lvl1pPr>
          </a:lstStyle>
          <a:p>
            <a:pPr>
              <a:defRPr/>
            </a:pPr>
            <a:r>
              <a:rPr lang="en-GB"/>
              <a:t>© 2006 Capgemini - All rights reserved</a:t>
            </a:r>
          </a:p>
        </p:txBody>
      </p:sp>
      <p:sp>
        <p:nvSpPr>
          <p:cNvPr id="3082" name="Rectangle 10"/>
          <p:cNvSpPr>
            <a:spLocks noGrp="1" noChangeArrowheads="1"/>
          </p:cNvSpPr>
          <p:nvPr>
            <p:ph type="sldNum" sz="quarter" idx="5"/>
          </p:nvPr>
        </p:nvSpPr>
        <p:spPr bwMode="auto">
          <a:xfrm>
            <a:off x="3973513" y="8829675"/>
            <a:ext cx="3036887" cy="461963"/>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r" defTabSz="922338" eaLnBrk="0" hangingPunct="0">
              <a:lnSpc>
                <a:spcPct val="100000"/>
              </a:lnSpc>
              <a:defRPr sz="800">
                <a:latin typeface="Arial" charset="0"/>
                <a:ea typeface="+mn-ea"/>
                <a:cs typeface="+mn-cs"/>
              </a:defRPr>
            </a:lvl1pPr>
          </a:lstStyle>
          <a:p>
            <a:pPr>
              <a:defRPr/>
            </a:pPr>
            <a:fld id="{26F2F3D9-AD3A-4CF7-956F-DC77BD9B3505}" type="slidenum">
              <a:rPr lang="en-GB"/>
              <a:pPr>
                <a:defRPr/>
              </a:pPr>
              <a:t>‹#›</a:t>
            </a:fld>
            <a:endParaRPr lang="en-GB"/>
          </a:p>
        </p:txBody>
      </p:sp>
      <p:sp>
        <p:nvSpPr>
          <p:cNvPr id="3083" name="Rectangle 11"/>
          <p:cNvSpPr>
            <a:spLocks noGrp="1" noChangeArrowheads="1"/>
          </p:cNvSpPr>
          <p:nvPr>
            <p:ph type="body" sz="quarter" idx="3"/>
          </p:nvPr>
        </p:nvSpPr>
        <p:spPr bwMode="auto">
          <a:xfrm>
            <a:off x="446088" y="4451350"/>
            <a:ext cx="6170612" cy="4162425"/>
          </a:xfrm>
          <a:prstGeom prst="rect">
            <a:avLst/>
          </a:prstGeom>
          <a:noFill/>
          <a:ln w="9525">
            <a:noFill/>
            <a:miter lim="800000"/>
            <a:headEnd/>
            <a:tailEnd/>
          </a:ln>
          <a:effectLst/>
        </p:spPr>
        <p:txBody>
          <a:bodyPr vert="horz" wrap="square" lIns="92291" tIns="46146" rIns="92291" bIns="46146" numCol="1" anchor="t" anchorCtr="0" compatLnSpc="1">
            <a:prstTxWarp prst="textNoShape">
              <a:avLst/>
            </a:prstTxWarp>
          </a:bodyPr>
          <a:lstStyle/>
          <a:p>
            <a:pPr lvl="0"/>
            <a:r>
              <a:rPr lang="en-US" noProof="0"/>
              <a:t>Cliquez pour modifier les styles du texte du masque</a:t>
            </a:r>
          </a:p>
          <a:p>
            <a:pPr lvl="1"/>
            <a:r>
              <a:rPr lang="en-US" noProof="0"/>
              <a:t>Deuxième niveau</a:t>
            </a:r>
          </a:p>
          <a:p>
            <a:pPr lvl="2"/>
            <a:r>
              <a:rPr lang="en-US" noProof="0"/>
              <a:t>Troisième niveau</a:t>
            </a:r>
          </a:p>
        </p:txBody>
      </p:sp>
      <p:sp>
        <p:nvSpPr>
          <p:cNvPr id="3084" name="Rectangle 12"/>
          <p:cNvSpPr>
            <a:spLocks noGrp="1" noChangeArrowheads="1"/>
          </p:cNvSpPr>
          <p:nvPr>
            <p:ph type="dt" idx="1"/>
          </p:nvPr>
        </p:nvSpPr>
        <p:spPr bwMode="auto">
          <a:xfrm>
            <a:off x="3967163" y="0"/>
            <a:ext cx="3017837" cy="430213"/>
          </a:xfrm>
          <a:prstGeom prst="rect">
            <a:avLst/>
          </a:prstGeom>
          <a:noFill/>
          <a:ln w="9525">
            <a:noFill/>
            <a:miter lim="800000"/>
            <a:headEnd/>
            <a:tailEnd/>
          </a:ln>
          <a:effectLst/>
        </p:spPr>
        <p:txBody>
          <a:bodyPr vert="horz" wrap="square" lIns="92291" tIns="46146" rIns="92291" bIns="46146" numCol="1" anchor="t" anchorCtr="0" compatLnSpc="1">
            <a:prstTxWarp prst="textNoShape">
              <a:avLst/>
            </a:prstTxWarp>
          </a:bodyPr>
          <a:lstStyle>
            <a:lvl1pPr algn="r" defTabSz="922338" eaLnBrk="0" hangingPunct="0">
              <a:lnSpc>
                <a:spcPct val="85000"/>
              </a:lnSpc>
              <a:defRPr sz="1200">
                <a:latin typeface="Arial" charset="0"/>
                <a:ea typeface="+mn-ea"/>
                <a:cs typeface="+mn-cs"/>
              </a:defRPr>
            </a:lvl1pPr>
          </a:lstStyle>
          <a:p>
            <a:pPr>
              <a:defRPr/>
            </a:pPr>
            <a:r>
              <a:rPr lang="en-US"/>
              <a:t>© 2006 Capgemini - All rights reserved</a:t>
            </a:r>
          </a:p>
        </p:txBody>
      </p:sp>
    </p:spTree>
    <p:extLst>
      <p:ext uri="{BB962C8B-B14F-4D97-AF65-F5344CB8AC3E}">
        <p14:creationId xmlns:p14="http://schemas.microsoft.com/office/powerpoint/2010/main" val="3502759787"/>
      </p:ext>
    </p:extLst>
  </p:cSld>
  <p:clrMap bg1="lt1" tx1="dk1" bg2="lt2" tx2="dk2" accent1="accent1" accent2="accent2" accent3="accent3" accent4="accent4" accent5="accent5" accent6="accent6" hlink="hlink" folHlink="folHlink"/>
  <p:hf hdr="0" dt="0"/>
  <p:notesStyle>
    <a:lvl1pPr algn="l" rtl="0" eaLnBrk="0" fontAlgn="base" hangingPunct="0">
      <a:lnSpc>
        <a:spcPct val="90000"/>
      </a:lnSpc>
      <a:spcBef>
        <a:spcPct val="30000"/>
      </a:spcBef>
      <a:spcAft>
        <a:spcPct val="0"/>
      </a:spcAft>
      <a:defRPr sz="1000" kern="1200">
        <a:solidFill>
          <a:schemeClr val="tx1"/>
        </a:solidFill>
        <a:latin typeface="Arial" charset="0"/>
        <a:ea typeface="+mn-ea"/>
        <a:cs typeface="+mn-cs"/>
      </a:defRPr>
    </a:lvl1pPr>
    <a:lvl2pPr marL="285750" indent="-95250" algn="l" rtl="0" eaLnBrk="0" fontAlgn="base" hangingPunct="0">
      <a:lnSpc>
        <a:spcPct val="90000"/>
      </a:lnSpc>
      <a:spcBef>
        <a:spcPct val="30000"/>
      </a:spcBef>
      <a:spcAft>
        <a:spcPct val="0"/>
      </a:spcAft>
      <a:buChar char="•"/>
      <a:defRPr sz="1000" kern="1200">
        <a:solidFill>
          <a:schemeClr val="tx1"/>
        </a:solidFill>
        <a:latin typeface="Arial" charset="0"/>
        <a:ea typeface="+mn-ea"/>
        <a:cs typeface="+mn-cs"/>
      </a:defRPr>
    </a:lvl2pPr>
    <a:lvl3pPr marL="571500" indent="-95250" algn="l" rtl="0" eaLnBrk="0" fontAlgn="base" hangingPunct="0">
      <a:lnSpc>
        <a:spcPct val="90000"/>
      </a:lnSpc>
      <a:spcBef>
        <a:spcPct val="30000"/>
      </a:spcBef>
      <a:spcAft>
        <a:spcPct val="0"/>
      </a:spcAft>
      <a:buChar char="•"/>
      <a:defRPr sz="1000" kern="1200">
        <a:solidFill>
          <a:schemeClr val="tx1"/>
        </a:solidFill>
        <a:latin typeface="Arial"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9"/>
          <p:cNvSpPr>
            <a:spLocks noGrp="1" noChangeArrowheads="1"/>
          </p:cNvSpPr>
          <p:nvPr>
            <p:ph type="ftr" sz="quarter" idx="4"/>
          </p:nvPr>
        </p:nvSpPr>
        <p:spPr/>
        <p:txBody>
          <a:bodyPr/>
          <a:lstStyle/>
          <a:p>
            <a:pPr>
              <a:defRPr/>
            </a:pPr>
            <a:r>
              <a:rPr lang="en-GB" altLang="zh-CN" dirty="0"/>
              <a:t>© 2006 Capgemini - All rights reserved</a:t>
            </a:r>
          </a:p>
        </p:txBody>
      </p:sp>
      <p:sp>
        <p:nvSpPr>
          <p:cNvPr id="20482" name="Rectangle 10"/>
          <p:cNvSpPr>
            <a:spLocks noGrp="1" noChangeArrowheads="1"/>
          </p:cNvSpPr>
          <p:nvPr>
            <p:ph type="sldNum" sz="quarter" idx="5"/>
          </p:nvPr>
        </p:nvSpPr>
        <p:spPr/>
        <p:txBody>
          <a:bodyPr/>
          <a:lstStyle/>
          <a:p>
            <a:pPr>
              <a:defRPr/>
            </a:pPr>
            <a:fld id="{87C09D54-30A8-4751-A112-21ABF254BD1A}" type="slidenum">
              <a:rPr lang="en-GB" altLang="zh-CN" smtClean="0"/>
              <a:pPr>
                <a:defRPr/>
              </a:pPr>
              <a:t>0</a:t>
            </a:fld>
            <a:endParaRPr lang="en-GB" altLang="zh-CN" dirty="0"/>
          </a:p>
        </p:txBody>
      </p:sp>
      <p:sp>
        <p:nvSpPr>
          <p:cNvPr id="20483" name="Rectangle 9"/>
          <p:cNvSpPr txBox="1">
            <a:spLocks noGrp="1" noChangeArrowheads="1"/>
          </p:cNvSpPr>
          <p:nvPr/>
        </p:nvSpPr>
        <p:spPr bwMode="auto">
          <a:xfrm>
            <a:off x="0" y="8831263"/>
            <a:ext cx="3038475" cy="463550"/>
          </a:xfrm>
          <a:prstGeom prst="rect">
            <a:avLst/>
          </a:prstGeom>
          <a:noFill/>
          <a:ln w="9525">
            <a:noFill/>
            <a:miter lim="800000"/>
            <a:headEnd/>
            <a:tailEnd/>
          </a:ln>
        </p:spPr>
        <p:txBody>
          <a:bodyPr anchor="b"/>
          <a:lstStyle/>
          <a:p>
            <a:r>
              <a:rPr lang="en-GB" altLang="zh-CN" sz="1200" b="0" dirty="0">
                <a:latin typeface="Times New Roman" pitchFamily="18" charset="0"/>
              </a:rPr>
              <a:t>© 2006 Capgemini - All rights reserved</a:t>
            </a:r>
          </a:p>
        </p:txBody>
      </p:sp>
      <p:sp>
        <p:nvSpPr>
          <p:cNvPr id="20484" name="Rectangle 10"/>
          <p:cNvSpPr txBox="1">
            <a:spLocks noGrp="1" noChangeArrowheads="1"/>
          </p:cNvSpPr>
          <p:nvPr/>
        </p:nvSpPr>
        <p:spPr bwMode="auto">
          <a:xfrm>
            <a:off x="3970338" y="8831263"/>
            <a:ext cx="3038475" cy="463550"/>
          </a:xfrm>
          <a:prstGeom prst="rect">
            <a:avLst/>
          </a:prstGeom>
          <a:noFill/>
          <a:ln w="9525">
            <a:noFill/>
            <a:miter lim="800000"/>
            <a:headEnd/>
            <a:tailEnd/>
          </a:ln>
        </p:spPr>
        <p:txBody>
          <a:bodyPr anchor="b"/>
          <a:lstStyle/>
          <a:p>
            <a:pPr algn="r"/>
            <a:fld id="{F73BF378-BC63-4EA8-A767-D9691DD715E7}" type="slidenum">
              <a:rPr lang="en-GB" altLang="zh-CN" sz="1200" b="0">
                <a:latin typeface="Times New Roman" pitchFamily="18" charset="0"/>
              </a:rPr>
              <a:pPr algn="r"/>
              <a:t>0</a:t>
            </a:fld>
            <a:endParaRPr lang="en-GB" altLang="zh-CN" sz="1200" b="0" dirty="0">
              <a:latin typeface="Times New Roman" pitchFamily="18" charset="0"/>
            </a:endParaRPr>
          </a:p>
        </p:txBody>
      </p:sp>
      <p:sp>
        <p:nvSpPr>
          <p:cNvPr id="20485" name="Rectangle 6"/>
          <p:cNvSpPr>
            <a:spLocks noGrp="1" noRot="1" noChangeAspect="1" noChangeArrowheads="1" noTextEdit="1"/>
          </p:cNvSpPr>
          <p:nvPr>
            <p:ph type="sldImg"/>
          </p:nvPr>
        </p:nvSpPr>
        <p:spPr>
          <a:xfrm>
            <a:off x="1181100" y="698500"/>
            <a:ext cx="4648200" cy="3486150"/>
          </a:xfrm>
          <a:ln/>
        </p:spPr>
      </p:sp>
      <p:sp>
        <p:nvSpPr>
          <p:cNvPr id="20486" name="Rectangle 7"/>
          <p:cNvSpPr>
            <a:spLocks noGrp="1" noChangeArrowheads="1"/>
          </p:cNvSpPr>
          <p:nvPr>
            <p:ph type="body" idx="1"/>
          </p:nvPr>
        </p:nvSpPr>
        <p:spPr>
          <a:xfrm>
            <a:off x="701675" y="4416425"/>
            <a:ext cx="5607050" cy="4181475"/>
          </a:xfrm>
          <a:noFill/>
          <a:ln/>
        </p:spPr>
        <p:txBody>
          <a:bodyPr lIns="91440" tIns="45720" rIns="91440" bIns="45720"/>
          <a:lstStyle/>
          <a:p>
            <a:pPr eaLnBrk="1" hangingPunct="1"/>
            <a:endParaRPr lang="en-US" altLang="zh-CN" dirty="0"/>
          </a:p>
        </p:txBody>
      </p:sp>
    </p:spTree>
    <p:extLst>
      <p:ext uri="{BB962C8B-B14F-4D97-AF65-F5344CB8AC3E}">
        <p14:creationId xmlns:p14="http://schemas.microsoft.com/office/powerpoint/2010/main" val="3115448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ln/>
        </p:spPr>
        <p:txBody>
          <a:bodyPr/>
          <a:lstStyle/>
          <a:p>
            <a:pPr>
              <a:defRPr/>
            </a:pPr>
            <a:endParaRPr lang="en-US" dirty="0">
              <a:latin typeface="Arial" pitchFamily="34" charset="0"/>
            </a:endParaRPr>
          </a:p>
          <a:p>
            <a:pPr marL="232943" indent="-232943">
              <a:defRPr/>
            </a:pPr>
            <a:r>
              <a:rPr lang="en-US" dirty="0">
                <a:latin typeface="Arial" pitchFamily="34" charset="0"/>
              </a:rPr>
              <a:t>1. Launch the enquiry using the ENQ command.</a:t>
            </a:r>
          </a:p>
          <a:p>
            <a:pPr marL="232943" indent="-232943">
              <a:buFontTx/>
              <a:buAutoNum type="arabicPeriod"/>
              <a:defRPr/>
            </a:pPr>
            <a:endParaRPr lang="en-US" dirty="0">
              <a:latin typeface="Arial" pitchFamily="34" charset="0"/>
            </a:endParaRPr>
          </a:p>
          <a:p>
            <a:pPr>
              <a:defRPr/>
            </a:pPr>
            <a:r>
              <a:rPr lang="en-US" dirty="0">
                <a:latin typeface="Arial" pitchFamily="34" charset="0"/>
              </a:rPr>
              <a:t>2.The output displays the critical image for the records with WORKING.BALANCE less than 1000.</a:t>
            </a:r>
          </a:p>
        </p:txBody>
      </p:sp>
      <p:sp>
        <p:nvSpPr>
          <p:cNvPr id="78852" name="Slide Number Placeholder 4"/>
          <p:cNvSpPr>
            <a:spLocks noGrp="1"/>
          </p:cNvSpPr>
          <p:nvPr>
            <p:ph type="sldNum" sz="quarter" idx="5"/>
          </p:nvPr>
        </p:nvSpPr>
        <p:spPr>
          <a:noFill/>
        </p:spPr>
        <p:txBody>
          <a:bodyPr/>
          <a:lstStyle/>
          <a:p>
            <a:fld id="{12A9F792-F239-48D2-A0B2-37BE7C67D851}" type="slidenum">
              <a:rPr lang="en-GB" smtClean="0"/>
              <a:pPr/>
              <a:t>61</a:t>
            </a:fld>
            <a:endParaRPr lang="en-GB"/>
          </a:p>
        </p:txBody>
      </p:sp>
      <p:sp>
        <p:nvSpPr>
          <p:cNvPr id="78853" name="Footer Placeholder 5"/>
          <p:cNvSpPr>
            <a:spLocks noGrp="1"/>
          </p:cNvSpPr>
          <p:nvPr>
            <p:ph type="ftr" sz="quarter" idx="4"/>
          </p:nvPr>
        </p:nvSpPr>
        <p:spPr>
          <a:noFill/>
        </p:spPr>
        <p:txBody>
          <a:bodyPr/>
          <a:lstStyle/>
          <a:p>
            <a:r>
              <a:rPr lang="en-GB"/>
              <a:t>CUS7-Enquiries-Fast Path-Images-R11.01</a:t>
            </a:r>
          </a:p>
        </p:txBody>
      </p:sp>
    </p:spTree>
    <p:extLst>
      <p:ext uri="{BB962C8B-B14F-4D97-AF65-F5344CB8AC3E}">
        <p14:creationId xmlns:p14="http://schemas.microsoft.com/office/powerpoint/2010/main" val="2167562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ln/>
        </p:spPr>
      </p:sp>
      <p:sp>
        <p:nvSpPr>
          <p:cNvPr id="158723" name="Text Box 3"/>
          <p:cNvSpPr txBox="1">
            <a:spLocks noGrp="1" noChangeArrowheads="1"/>
          </p:cNvSpPr>
          <p:nvPr>
            <p:ph type="body" idx="1"/>
          </p:nvPr>
        </p:nvSpPr>
        <p:spPr>
          <a:noFill/>
          <a:ln/>
        </p:spPr>
        <p:txBody>
          <a:bodyPr/>
          <a:lstStyle/>
          <a:p>
            <a:r>
              <a:rPr lang="en-US"/>
              <a:t>DEBIT.ACCT.NO -&gt; “Acct to Fund” field in the version as specified in Field name during version creation</a:t>
            </a:r>
          </a:p>
        </p:txBody>
      </p:sp>
    </p:spTree>
    <p:extLst>
      <p:ext uri="{BB962C8B-B14F-4D97-AF65-F5344CB8AC3E}">
        <p14:creationId xmlns:p14="http://schemas.microsoft.com/office/powerpoint/2010/main" val="891913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sz="1800" dirty="0">
              <a:latin typeface="Arial" pitchFamily="34" charset="0"/>
            </a:endParaRPr>
          </a:p>
          <a:p>
            <a:endParaRPr lang="en-US" sz="1800" dirty="0">
              <a:latin typeface="Arial" pitchFamily="34" charset="0"/>
            </a:endParaRPr>
          </a:p>
          <a:p>
            <a:r>
              <a:rPr lang="en-US" dirty="0">
                <a:latin typeface="Arial" pitchFamily="34" charset="0"/>
              </a:rPr>
              <a:t>1.Create an enquiry based on the </a:t>
            </a:r>
            <a:r>
              <a:rPr lang="en-US" b="1" dirty="0">
                <a:latin typeface="Arial" pitchFamily="34" charset="0"/>
              </a:rPr>
              <a:t>ACCOUNT</a:t>
            </a:r>
            <a:r>
              <a:rPr lang="en-US" dirty="0">
                <a:latin typeface="Arial" pitchFamily="34" charset="0"/>
              </a:rPr>
              <a:t> application. Display the fields Account number, Category ,Account title, Currency, Working Balance. </a:t>
            </a:r>
          </a:p>
          <a:p>
            <a:endParaRPr lang="en-US" dirty="0">
              <a:latin typeface="Arial" pitchFamily="34" charset="0"/>
            </a:endParaRPr>
          </a:p>
          <a:p>
            <a:r>
              <a:rPr lang="en-US" dirty="0">
                <a:latin typeface="Arial" pitchFamily="34" charset="0"/>
              </a:rPr>
              <a:t>2. The field Working Balance is hidden from the normal view in your report.</a:t>
            </a:r>
          </a:p>
          <a:p>
            <a:pPr lvl="1"/>
            <a:endParaRPr lang="en-US" dirty="0">
              <a:latin typeface="Arial" pitchFamily="34" charset="0"/>
            </a:endParaRPr>
          </a:p>
          <a:p>
            <a:endParaRPr lang="en-US" dirty="0">
              <a:latin typeface="Arial" pitchFamily="34" charset="0"/>
            </a:endParaRPr>
          </a:p>
          <a:p>
            <a:pPr lvl="1"/>
            <a:endParaRPr lang="en-US" dirty="0">
              <a:latin typeface="Arial" pitchFamily="34" charset="0"/>
            </a:endParaRPr>
          </a:p>
        </p:txBody>
      </p:sp>
      <p:sp>
        <p:nvSpPr>
          <p:cNvPr id="56324" name="Slide Number Placeholder 4"/>
          <p:cNvSpPr>
            <a:spLocks noGrp="1"/>
          </p:cNvSpPr>
          <p:nvPr>
            <p:ph type="sldNum" sz="quarter" idx="5"/>
          </p:nvPr>
        </p:nvSpPr>
        <p:spPr>
          <a:noFill/>
        </p:spPr>
        <p:txBody>
          <a:bodyPr/>
          <a:lstStyle/>
          <a:p>
            <a:fld id="{97BF5F46-93B0-420C-97A7-D04BCA772285}" type="slidenum">
              <a:rPr lang="en-GB" smtClean="0"/>
              <a:pPr/>
              <a:t>98</a:t>
            </a:fld>
            <a:endParaRPr lang="en-GB"/>
          </a:p>
        </p:txBody>
      </p:sp>
      <p:sp>
        <p:nvSpPr>
          <p:cNvPr id="56325" name="Footer Placeholder 5"/>
          <p:cNvSpPr>
            <a:spLocks noGrp="1"/>
          </p:cNvSpPr>
          <p:nvPr>
            <p:ph type="ftr" sz="quarter" idx="4"/>
          </p:nvPr>
        </p:nvSpPr>
        <p:spPr>
          <a:noFill/>
        </p:spPr>
        <p:txBody>
          <a:bodyPr/>
          <a:lstStyle/>
          <a:p>
            <a:r>
              <a:rPr lang="en-GB"/>
              <a:t>CUS9-Enquiries-Hiding-B Tree-R11.01</a:t>
            </a:r>
          </a:p>
        </p:txBody>
      </p:sp>
    </p:spTree>
    <p:extLst>
      <p:ext uri="{BB962C8B-B14F-4D97-AF65-F5344CB8AC3E}">
        <p14:creationId xmlns:p14="http://schemas.microsoft.com/office/powerpoint/2010/main" val="1165981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US">
              <a:latin typeface="Arial" pitchFamily="34" charset="0"/>
            </a:endParaRPr>
          </a:p>
          <a:p>
            <a:endParaRPr lang="en-US">
              <a:latin typeface="Arial" pitchFamily="34" charset="0"/>
            </a:endParaRPr>
          </a:p>
          <a:p>
            <a:r>
              <a:rPr lang="en-US">
                <a:latin typeface="Arial" pitchFamily="34" charset="0"/>
              </a:rPr>
              <a:t>To hide the WORKING.BALANCE field’s value , set ‘HIDDEN’ in the ATTRIBS field . This will hide the values from the view. By default this field is blank. However you can click on the icon and view the WORKING.BALANCE.</a:t>
            </a:r>
          </a:p>
        </p:txBody>
      </p:sp>
      <p:sp>
        <p:nvSpPr>
          <p:cNvPr id="57348" name="Slide Number Placeholder 4"/>
          <p:cNvSpPr>
            <a:spLocks noGrp="1"/>
          </p:cNvSpPr>
          <p:nvPr>
            <p:ph type="sldNum" sz="quarter" idx="5"/>
          </p:nvPr>
        </p:nvSpPr>
        <p:spPr>
          <a:noFill/>
        </p:spPr>
        <p:txBody>
          <a:bodyPr/>
          <a:lstStyle/>
          <a:p>
            <a:fld id="{1267F4FE-65EC-440D-86EA-A3C2E9BCD64F}" type="slidenum">
              <a:rPr lang="en-GB" smtClean="0"/>
              <a:pPr/>
              <a:t>99</a:t>
            </a:fld>
            <a:endParaRPr lang="en-GB"/>
          </a:p>
        </p:txBody>
      </p:sp>
      <p:sp>
        <p:nvSpPr>
          <p:cNvPr id="57349" name="Footer Placeholder 5"/>
          <p:cNvSpPr>
            <a:spLocks noGrp="1"/>
          </p:cNvSpPr>
          <p:nvPr>
            <p:ph type="ftr" sz="quarter" idx="4"/>
          </p:nvPr>
        </p:nvSpPr>
        <p:spPr>
          <a:noFill/>
        </p:spPr>
        <p:txBody>
          <a:bodyPr/>
          <a:lstStyle/>
          <a:p>
            <a:r>
              <a:rPr lang="en-GB"/>
              <a:t>CUS9-Enquiries-Hiding-B Tree-R11.01</a:t>
            </a:r>
          </a:p>
        </p:txBody>
      </p:sp>
    </p:spTree>
    <p:extLst>
      <p:ext uri="{BB962C8B-B14F-4D97-AF65-F5344CB8AC3E}">
        <p14:creationId xmlns:p14="http://schemas.microsoft.com/office/powerpoint/2010/main" val="4194330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pPr marL="232943" indent="-232943">
              <a:buFontTx/>
              <a:buAutoNum type="arabicPeriod"/>
            </a:pPr>
            <a:endParaRPr lang="en-US" dirty="0">
              <a:latin typeface="Arial" pitchFamily="34" charset="0"/>
            </a:endParaRPr>
          </a:p>
          <a:p>
            <a:pPr marL="232943" indent="-232943">
              <a:buFontTx/>
              <a:buAutoNum type="arabicPeriod"/>
            </a:pPr>
            <a:endParaRPr lang="en-US" dirty="0">
              <a:latin typeface="Arial" pitchFamily="34" charset="0"/>
            </a:endParaRPr>
          </a:p>
          <a:p>
            <a:pPr marL="232943" indent="-232943">
              <a:buFontTx/>
              <a:buAutoNum type="arabicPeriod"/>
            </a:pPr>
            <a:endParaRPr lang="en-US" dirty="0">
              <a:latin typeface="Arial" pitchFamily="34" charset="0"/>
            </a:endParaRPr>
          </a:p>
          <a:p>
            <a:pPr marL="232943" indent="-232943">
              <a:buFontTx/>
              <a:buAutoNum type="arabicPeriod"/>
            </a:pPr>
            <a:r>
              <a:rPr lang="en-US" dirty="0">
                <a:latin typeface="Arial" pitchFamily="34" charset="0"/>
              </a:rPr>
              <a:t>The enquiry report does not display the WORKING.BALANCE field’s value.</a:t>
            </a:r>
          </a:p>
          <a:p>
            <a:pPr marL="232943" indent="-232943">
              <a:buFontTx/>
              <a:buAutoNum type="arabicPeriod"/>
            </a:pPr>
            <a:endParaRPr lang="en-US" dirty="0">
              <a:latin typeface="Arial" pitchFamily="34" charset="0"/>
            </a:endParaRPr>
          </a:p>
          <a:p>
            <a:pPr marL="232943" indent="-232943">
              <a:buFontTx/>
              <a:buAutoNum type="arabicPeriod"/>
            </a:pPr>
            <a:r>
              <a:rPr lang="en-US" dirty="0">
                <a:latin typeface="Arial" pitchFamily="34" charset="0"/>
              </a:rPr>
              <a:t>Click on the greater than icon and can see the values of WORKING.BALANCE field.</a:t>
            </a:r>
          </a:p>
        </p:txBody>
      </p:sp>
      <p:sp>
        <p:nvSpPr>
          <p:cNvPr id="58372" name="Slide Number Placeholder 4"/>
          <p:cNvSpPr>
            <a:spLocks noGrp="1"/>
          </p:cNvSpPr>
          <p:nvPr>
            <p:ph type="sldNum" sz="quarter" idx="5"/>
          </p:nvPr>
        </p:nvSpPr>
        <p:spPr>
          <a:noFill/>
        </p:spPr>
        <p:txBody>
          <a:bodyPr/>
          <a:lstStyle/>
          <a:p>
            <a:fld id="{5324BBED-5489-4B7C-9541-137481CFE7C3}" type="slidenum">
              <a:rPr lang="en-GB" smtClean="0"/>
              <a:pPr/>
              <a:t>100</a:t>
            </a:fld>
            <a:endParaRPr lang="en-GB"/>
          </a:p>
        </p:txBody>
      </p:sp>
      <p:sp>
        <p:nvSpPr>
          <p:cNvPr id="58373" name="Footer Placeholder 5"/>
          <p:cNvSpPr>
            <a:spLocks noGrp="1"/>
          </p:cNvSpPr>
          <p:nvPr>
            <p:ph type="ftr" sz="quarter" idx="4"/>
          </p:nvPr>
        </p:nvSpPr>
        <p:spPr>
          <a:noFill/>
        </p:spPr>
        <p:txBody>
          <a:bodyPr/>
          <a:lstStyle/>
          <a:p>
            <a:r>
              <a:rPr lang="en-GB"/>
              <a:t>CUS9-Enquiries-Hiding-B Tree-R11.01</a:t>
            </a:r>
          </a:p>
        </p:txBody>
      </p:sp>
    </p:spTree>
    <p:extLst>
      <p:ext uri="{BB962C8B-B14F-4D97-AF65-F5344CB8AC3E}">
        <p14:creationId xmlns:p14="http://schemas.microsoft.com/office/powerpoint/2010/main" val="2695642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a:p>
            <a:pPr>
              <a:defRPr/>
            </a:pPr>
            <a:r>
              <a:rPr lang="en-US" dirty="0"/>
              <a:t>The given task helps you to understand the purpose of SINGLE.MULTI field in Enquiry.</a:t>
            </a:r>
          </a:p>
          <a:p>
            <a:pPr>
              <a:defRPr/>
            </a:pPr>
            <a:endParaRPr lang="en-US" dirty="0"/>
          </a:p>
          <a:p>
            <a:pPr>
              <a:defRPr/>
            </a:pPr>
            <a:r>
              <a:rPr lang="en-US" dirty="0"/>
              <a:t>In this section you will modify the value in the field SINGLE.MULTI and analyze the enquiry output.</a:t>
            </a:r>
          </a:p>
          <a:p>
            <a:pPr>
              <a:defRPr/>
            </a:pPr>
            <a:endParaRPr lang="en-US" dirty="0"/>
          </a:p>
          <a:p>
            <a:pPr marL="232943" indent="-232943">
              <a:buFontTx/>
              <a:buAutoNum type="arabicPeriod"/>
              <a:defRPr/>
            </a:pPr>
            <a:r>
              <a:rPr lang="en-US" dirty="0"/>
              <a:t>Create an enquiry based on the </a:t>
            </a:r>
            <a:r>
              <a:rPr lang="en-US" b="1" dirty="0"/>
              <a:t>CURRENCY</a:t>
            </a:r>
            <a:r>
              <a:rPr lang="en-US" dirty="0"/>
              <a:t> application</a:t>
            </a:r>
          </a:p>
          <a:p>
            <a:pPr marL="232943" indent="-232943">
              <a:buFontTx/>
              <a:buAutoNum type="arabicPeriod"/>
              <a:defRPr/>
            </a:pPr>
            <a:endParaRPr lang="en-US" dirty="0"/>
          </a:p>
          <a:p>
            <a:pPr marL="232943" indent="-232943">
              <a:buFontTx/>
              <a:buAutoNum type="arabicPeriod"/>
              <a:defRPr/>
            </a:pPr>
            <a:r>
              <a:rPr lang="en-US" sz="1100" dirty="0"/>
              <a:t>Display the following fields  - </a:t>
            </a:r>
            <a:r>
              <a:rPr lang="en-US" dirty="0"/>
              <a:t>CURRENCY, CURRENCY.MARKET, MID.REVAL.RATE </a:t>
            </a:r>
            <a:r>
              <a:rPr lang="en-US" sz="1100" dirty="0"/>
              <a:t>and </a:t>
            </a:r>
            <a:r>
              <a:rPr lang="en-US" dirty="0"/>
              <a:t>SELL.RATE</a:t>
            </a:r>
          </a:p>
          <a:p>
            <a:pPr marL="232943" indent="-232943">
              <a:buFontTx/>
              <a:buAutoNum type="arabicPeriod"/>
              <a:defRPr/>
            </a:pPr>
            <a:endParaRPr lang="en-US" dirty="0"/>
          </a:p>
          <a:p>
            <a:pPr marL="232943" indent="-232943">
              <a:buFontTx/>
              <a:buAutoNum type="arabicPeriod"/>
              <a:defRPr/>
            </a:pPr>
            <a:r>
              <a:rPr lang="en-US" sz="1100" dirty="0"/>
              <a:t>The fields </a:t>
            </a:r>
            <a:r>
              <a:rPr lang="en-US" dirty="0"/>
              <a:t>CURRENCY.MARKET, MID.REVAL.RATE </a:t>
            </a:r>
            <a:r>
              <a:rPr lang="en-US" sz="1100" dirty="0"/>
              <a:t>and </a:t>
            </a:r>
            <a:r>
              <a:rPr lang="en-US" dirty="0"/>
              <a:t>SELL.RATE are </a:t>
            </a:r>
            <a:r>
              <a:rPr lang="en-US" sz="1100" dirty="0"/>
              <a:t>multi-value fields. </a:t>
            </a:r>
          </a:p>
          <a:p>
            <a:pPr marL="232943" indent="-232943">
              <a:buFontTx/>
              <a:buAutoNum type="arabicPeriod"/>
              <a:defRPr/>
            </a:pPr>
            <a:endParaRPr lang="en-US" sz="1100" dirty="0"/>
          </a:p>
          <a:p>
            <a:pPr marL="232943" indent="-232943">
              <a:buFontTx/>
              <a:buAutoNum type="arabicPeriod"/>
              <a:defRPr/>
            </a:pPr>
            <a:r>
              <a:rPr lang="en-US" dirty="0"/>
              <a:t>In the enquiry modify the value set in SINGLE.MULTI field for these three fields and analyze the output.</a:t>
            </a:r>
          </a:p>
          <a:p>
            <a:pPr marL="232943" indent="-232943">
              <a:buFontTx/>
              <a:buAutoNum type="arabicPeriod"/>
              <a:defRPr/>
            </a:pPr>
            <a:endParaRPr lang="en-US" dirty="0"/>
          </a:p>
          <a:p>
            <a:pPr>
              <a:defRPr/>
            </a:pPr>
            <a:endParaRPr lang="en-US" dirty="0"/>
          </a:p>
          <a:p>
            <a:pPr>
              <a:defRPr/>
            </a:pPr>
            <a:endParaRPr lang="en-US" dirty="0"/>
          </a:p>
          <a:p>
            <a:pPr>
              <a:defRPr/>
            </a:pPr>
            <a:endParaRPr lang="en-GB" dirty="0"/>
          </a:p>
        </p:txBody>
      </p:sp>
      <p:sp>
        <p:nvSpPr>
          <p:cNvPr id="27652" name="Footer Placeholder 3"/>
          <p:cNvSpPr>
            <a:spLocks noGrp="1"/>
          </p:cNvSpPr>
          <p:nvPr>
            <p:ph type="ftr" sz="quarter" idx="4"/>
          </p:nvPr>
        </p:nvSpPr>
        <p:spPr>
          <a:noFill/>
        </p:spPr>
        <p:txBody>
          <a:bodyPr/>
          <a:lstStyle/>
          <a:p>
            <a:r>
              <a:rPr lang="en-GB"/>
              <a:t>CUS10.Enquiry Display Options-R11.01</a:t>
            </a:r>
          </a:p>
        </p:txBody>
      </p:sp>
      <p:sp>
        <p:nvSpPr>
          <p:cNvPr id="27653" name="Slide Number Placeholder 4"/>
          <p:cNvSpPr>
            <a:spLocks noGrp="1"/>
          </p:cNvSpPr>
          <p:nvPr>
            <p:ph type="sldNum" sz="quarter" idx="5"/>
          </p:nvPr>
        </p:nvSpPr>
        <p:spPr>
          <a:noFill/>
        </p:spPr>
        <p:txBody>
          <a:bodyPr/>
          <a:lstStyle/>
          <a:p>
            <a:fld id="{43AFED30-F505-41AC-A982-A412712B7BB7}" type="slidenum">
              <a:rPr lang="en-GB" smtClean="0"/>
              <a:pPr/>
              <a:t>101</a:t>
            </a:fld>
            <a:endParaRPr lang="en-GB"/>
          </a:p>
        </p:txBody>
      </p:sp>
    </p:spTree>
    <p:extLst>
      <p:ext uri="{BB962C8B-B14F-4D97-AF65-F5344CB8AC3E}">
        <p14:creationId xmlns:p14="http://schemas.microsoft.com/office/powerpoint/2010/main" val="1751011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gn="just">
              <a:defRPr/>
            </a:pPr>
            <a:endParaRPr lang="en-US" dirty="0"/>
          </a:p>
          <a:p>
            <a:pPr algn="just">
              <a:defRPr/>
            </a:pPr>
            <a:r>
              <a:rPr lang="en-US" dirty="0"/>
              <a:t>When you create the enquiry, the value in the field SINGLE.MULTI is defaulted by T24. Now here in this enquiry the fields CURRENCY.MARKET, MID.REVAL.RATE </a:t>
            </a:r>
            <a:r>
              <a:rPr lang="en-US" sz="1100" dirty="0"/>
              <a:t>and </a:t>
            </a:r>
            <a:r>
              <a:rPr lang="en-US" dirty="0"/>
              <a:t>SELL.RATE are </a:t>
            </a:r>
            <a:r>
              <a:rPr lang="en-US" sz="1100" dirty="0"/>
              <a:t>multi-value fields. Hence the value in </a:t>
            </a:r>
            <a:r>
              <a:rPr lang="en-US" dirty="0"/>
              <a:t>SINGLE.MULTI is defaulted to M.</a:t>
            </a:r>
            <a:endParaRPr lang="en-GB" dirty="0"/>
          </a:p>
        </p:txBody>
      </p:sp>
      <p:sp>
        <p:nvSpPr>
          <p:cNvPr id="28676" name="Footer Placeholder 3"/>
          <p:cNvSpPr>
            <a:spLocks noGrp="1"/>
          </p:cNvSpPr>
          <p:nvPr>
            <p:ph type="ftr" sz="quarter" idx="4"/>
          </p:nvPr>
        </p:nvSpPr>
        <p:spPr>
          <a:noFill/>
        </p:spPr>
        <p:txBody>
          <a:bodyPr/>
          <a:lstStyle/>
          <a:p>
            <a:r>
              <a:rPr lang="en-GB"/>
              <a:t>CUS10.Enquiry Display Options-R11.01</a:t>
            </a:r>
          </a:p>
        </p:txBody>
      </p:sp>
      <p:sp>
        <p:nvSpPr>
          <p:cNvPr id="28677" name="Slide Number Placeholder 4"/>
          <p:cNvSpPr>
            <a:spLocks noGrp="1"/>
          </p:cNvSpPr>
          <p:nvPr>
            <p:ph type="sldNum" sz="quarter" idx="5"/>
          </p:nvPr>
        </p:nvSpPr>
        <p:spPr>
          <a:noFill/>
        </p:spPr>
        <p:txBody>
          <a:bodyPr/>
          <a:lstStyle/>
          <a:p>
            <a:fld id="{4CAB976E-03F1-4B1F-A716-23EF8018BD9F}" type="slidenum">
              <a:rPr lang="en-GB" smtClean="0"/>
              <a:pPr/>
              <a:t>102</a:t>
            </a:fld>
            <a:endParaRPr lang="en-GB"/>
          </a:p>
        </p:txBody>
      </p:sp>
    </p:spTree>
    <p:extLst>
      <p:ext uri="{BB962C8B-B14F-4D97-AF65-F5344CB8AC3E}">
        <p14:creationId xmlns:p14="http://schemas.microsoft.com/office/powerpoint/2010/main" val="1237000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a:p>
            <a:pPr marL="232943" indent="-232943">
              <a:buFontTx/>
              <a:buAutoNum type="arabicPeriod"/>
              <a:defRPr/>
            </a:pPr>
            <a:endParaRPr lang="en-US" dirty="0"/>
          </a:p>
          <a:p>
            <a:pPr marL="232943" indent="-232943">
              <a:buFontTx/>
              <a:buAutoNum type="arabicPeriod"/>
              <a:defRPr/>
            </a:pPr>
            <a:endParaRPr lang="en-US" dirty="0"/>
          </a:p>
          <a:p>
            <a:pPr marL="232943" indent="-232943">
              <a:buFontTx/>
              <a:buAutoNum type="arabicPeriod"/>
              <a:defRPr/>
            </a:pPr>
            <a:r>
              <a:rPr lang="en-US" dirty="0"/>
              <a:t>You can see the enquiry output here. You can also see how the multi-value fields are displayed.</a:t>
            </a:r>
          </a:p>
          <a:p>
            <a:pPr marL="232943" indent="-232943">
              <a:buFontTx/>
              <a:buAutoNum type="arabicPeriod"/>
              <a:defRPr/>
            </a:pPr>
            <a:endParaRPr lang="en-US" dirty="0"/>
          </a:p>
          <a:p>
            <a:pPr marL="232943" indent="-232943">
              <a:buFontTx/>
              <a:buAutoNum type="arabicPeriod"/>
              <a:defRPr/>
            </a:pPr>
            <a:r>
              <a:rPr lang="en-US" dirty="0"/>
              <a:t>Now when the value in the field SINGLE.MULTI is set to ‘S’ , you could see how the multi-value fields are suppressed. </a:t>
            </a:r>
            <a:br>
              <a:rPr lang="en-US" dirty="0"/>
            </a:br>
            <a:endParaRPr lang="en-GB" dirty="0"/>
          </a:p>
        </p:txBody>
      </p:sp>
      <p:sp>
        <p:nvSpPr>
          <p:cNvPr id="29700" name="Footer Placeholder 3"/>
          <p:cNvSpPr>
            <a:spLocks noGrp="1"/>
          </p:cNvSpPr>
          <p:nvPr>
            <p:ph type="ftr" sz="quarter" idx="4"/>
          </p:nvPr>
        </p:nvSpPr>
        <p:spPr>
          <a:noFill/>
        </p:spPr>
        <p:txBody>
          <a:bodyPr/>
          <a:lstStyle/>
          <a:p>
            <a:r>
              <a:rPr lang="en-GB"/>
              <a:t>CUS10.Enquiry Display Options-R11.01</a:t>
            </a:r>
          </a:p>
        </p:txBody>
      </p:sp>
      <p:sp>
        <p:nvSpPr>
          <p:cNvPr id="29701" name="Slide Number Placeholder 4"/>
          <p:cNvSpPr>
            <a:spLocks noGrp="1"/>
          </p:cNvSpPr>
          <p:nvPr>
            <p:ph type="sldNum" sz="quarter" idx="5"/>
          </p:nvPr>
        </p:nvSpPr>
        <p:spPr>
          <a:noFill/>
        </p:spPr>
        <p:txBody>
          <a:bodyPr/>
          <a:lstStyle/>
          <a:p>
            <a:fld id="{FA2DD7C7-32C0-4269-A4EB-D72775FF8F02}" type="slidenum">
              <a:rPr lang="en-GB" smtClean="0"/>
              <a:pPr/>
              <a:t>103</a:t>
            </a:fld>
            <a:endParaRPr lang="en-GB"/>
          </a:p>
        </p:txBody>
      </p:sp>
    </p:spTree>
    <p:extLst>
      <p:ext uri="{BB962C8B-B14F-4D97-AF65-F5344CB8AC3E}">
        <p14:creationId xmlns:p14="http://schemas.microsoft.com/office/powerpoint/2010/main" val="1198614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gn="just">
              <a:defRPr/>
            </a:pPr>
            <a:endParaRPr lang="en-US" dirty="0"/>
          </a:p>
          <a:p>
            <a:pPr algn="just">
              <a:defRPr/>
            </a:pPr>
            <a:endParaRPr lang="en-US" dirty="0"/>
          </a:p>
          <a:p>
            <a:pPr algn="just">
              <a:defRPr/>
            </a:pPr>
            <a:r>
              <a:rPr lang="en-US" dirty="0"/>
              <a:t>The stated task teaches you how to hide toolbars and column headers in the enquiry report.</a:t>
            </a:r>
          </a:p>
          <a:p>
            <a:pPr algn="just">
              <a:defRPr/>
            </a:pPr>
            <a:endParaRPr lang="en-US" dirty="0"/>
          </a:p>
          <a:p>
            <a:pPr algn="just">
              <a:defRPr/>
            </a:pPr>
            <a:r>
              <a:rPr lang="en-US" kern="0" dirty="0"/>
              <a:t>This task explores the use of the NO.TOOLBAR and ALLDATA attributes in the enquiry application</a:t>
            </a:r>
          </a:p>
          <a:p>
            <a:pPr algn="just">
              <a:defRPr/>
            </a:pPr>
            <a:endParaRPr lang="en-US" dirty="0"/>
          </a:p>
          <a:p>
            <a:pPr marL="232943" indent="-232943" algn="just">
              <a:buFontTx/>
              <a:buAutoNum type="arabicPeriod"/>
              <a:defRPr/>
            </a:pPr>
            <a:r>
              <a:rPr lang="en-US" kern="0" dirty="0"/>
              <a:t>Amend the previously created Enquiry record</a:t>
            </a:r>
          </a:p>
          <a:p>
            <a:pPr marL="232943" indent="-232943" algn="just">
              <a:buFontTx/>
              <a:buAutoNum type="arabicPeriod"/>
              <a:defRPr/>
            </a:pPr>
            <a:endParaRPr lang="en-US" kern="0" dirty="0"/>
          </a:p>
          <a:p>
            <a:pPr marL="232943" indent="-232943" algn="just">
              <a:buFontTx/>
              <a:buAutoNum type="arabicPeriod"/>
              <a:defRPr/>
            </a:pPr>
            <a:r>
              <a:rPr lang="en-US" kern="0" dirty="0"/>
              <a:t>Hide the tool bar in your enquiry report</a:t>
            </a:r>
          </a:p>
          <a:p>
            <a:pPr marL="232943" indent="-232943" algn="just">
              <a:buFontTx/>
              <a:buAutoNum type="arabicPeriod"/>
              <a:defRPr/>
            </a:pPr>
            <a:endParaRPr lang="en-US" kern="0" dirty="0"/>
          </a:p>
          <a:p>
            <a:pPr marL="232943" indent="-232943" algn="just">
              <a:buFontTx/>
              <a:buAutoNum type="arabicPeriod"/>
              <a:defRPr/>
            </a:pPr>
            <a:r>
              <a:rPr lang="en-US" kern="0" dirty="0"/>
              <a:t>The enquiry output should not display the column headers</a:t>
            </a:r>
          </a:p>
          <a:p>
            <a:pPr marL="232943" indent="-232943" algn="just">
              <a:buFontTx/>
              <a:buAutoNum type="arabicPeriod"/>
              <a:defRPr/>
            </a:pPr>
            <a:endParaRPr lang="en-US" kern="0" dirty="0"/>
          </a:p>
          <a:p>
            <a:pPr marL="232943" indent="-232943" algn="just">
              <a:buFontTx/>
              <a:buAutoNum type="arabicPeriod"/>
              <a:defRPr/>
            </a:pPr>
            <a:endParaRPr lang="en-US" kern="0" dirty="0"/>
          </a:p>
          <a:p>
            <a:pPr algn="just">
              <a:defRPr/>
            </a:pPr>
            <a:endParaRPr lang="en-GB" dirty="0"/>
          </a:p>
        </p:txBody>
      </p:sp>
      <p:sp>
        <p:nvSpPr>
          <p:cNvPr id="30724" name="Footer Placeholder 3"/>
          <p:cNvSpPr>
            <a:spLocks noGrp="1"/>
          </p:cNvSpPr>
          <p:nvPr>
            <p:ph type="ftr" sz="quarter" idx="4"/>
          </p:nvPr>
        </p:nvSpPr>
        <p:spPr>
          <a:noFill/>
        </p:spPr>
        <p:txBody>
          <a:bodyPr/>
          <a:lstStyle/>
          <a:p>
            <a:r>
              <a:rPr lang="en-GB"/>
              <a:t>CUS10.Enquiry Display Options-R11.01</a:t>
            </a:r>
          </a:p>
        </p:txBody>
      </p:sp>
      <p:sp>
        <p:nvSpPr>
          <p:cNvPr id="30725" name="Slide Number Placeholder 4"/>
          <p:cNvSpPr>
            <a:spLocks noGrp="1"/>
          </p:cNvSpPr>
          <p:nvPr>
            <p:ph type="sldNum" sz="quarter" idx="5"/>
          </p:nvPr>
        </p:nvSpPr>
        <p:spPr>
          <a:noFill/>
        </p:spPr>
        <p:txBody>
          <a:bodyPr/>
          <a:lstStyle/>
          <a:p>
            <a:fld id="{5CE3D99D-02BB-4974-BB30-BF453C55C5FD}" type="slidenum">
              <a:rPr lang="en-GB" smtClean="0"/>
              <a:pPr/>
              <a:t>104</a:t>
            </a:fld>
            <a:endParaRPr lang="en-GB"/>
          </a:p>
        </p:txBody>
      </p:sp>
    </p:spTree>
    <p:extLst>
      <p:ext uri="{BB962C8B-B14F-4D97-AF65-F5344CB8AC3E}">
        <p14:creationId xmlns:p14="http://schemas.microsoft.com/office/powerpoint/2010/main" val="224664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p:spPr>
        <p:txBody>
          <a:bodyPr/>
          <a:lstStyle/>
          <a:p>
            <a:pPr algn="just"/>
            <a:endParaRPr lang="en-US">
              <a:latin typeface="Arial" pitchFamily="34" charset="0"/>
            </a:endParaRPr>
          </a:p>
          <a:p>
            <a:pPr algn="just"/>
            <a:endParaRPr lang="en-US">
              <a:latin typeface="Arial" pitchFamily="34" charset="0"/>
            </a:endParaRPr>
          </a:p>
          <a:p>
            <a:pPr algn="just"/>
            <a:r>
              <a:rPr lang="en-US">
                <a:latin typeface="Arial" pitchFamily="34" charset="0"/>
              </a:rPr>
              <a:t>In this task you will learn to hide the toolbars in the enquiry report. To hide the toolbars in your enquiry report use the ATTRIBUTES field in the enquiry,</a:t>
            </a:r>
          </a:p>
          <a:p>
            <a:pPr algn="just"/>
            <a:endParaRPr lang="en-US">
              <a:latin typeface="Arial" pitchFamily="34" charset="0"/>
            </a:endParaRPr>
          </a:p>
          <a:p>
            <a:pPr algn="just"/>
            <a:r>
              <a:rPr lang="en-US">
                <a:latin typeface="Arial" pitchFamily="34" charset="0"/>
              </a:rPr>
              <a:t>ATTRIBUTES- This is a multi-value field. Before you hide the tool bar in your enquiry output you need to retrieve all the account records for display. So choose the option as ALL.DATA. ALLDATA ensures that all the data that satisfies the selection criteria are extracted and displayed in one go. </a:t>
            </a:r>
          </a:p>
          <a:p>
            <a:pPr algn="just"/>
            <a:endParaRPr lang="en-US">
              <a:latin typeface="Arial" pitchFamily="34" charset="0"/>
            </a:endParaRPr>
          </a:p>
          <a:p>
            <a:pPr algn="just"/>
            <a:r>
              <a:rPr lang="en-US">
                <a:latin typeface="Arial" pitchFamily="34" charset="0"/>
              </a:rPr>
              <a:t>ATTRIBUTES – In the next multi-value field specify the option as NO.TOOLBAR</a:t>
            </a:r>
          </a:p>
          <a:p>
            <a:pPr algn="just"/>
            <a:endParaRPr lang="en-US">
              <a:latin typeface="Arial" pitchFamily="34" charset="0"/>
            </a:endParaRPr>
          </a:p>
          <a:p>
            <a:pPr algn="just"/>
            <a:r>
              <a:rPr lang="en-US">
                <a:latin typeface="Arial" pitchFamily="34" charset="0"/>
              </a:rPr>
              <a:t>ATTRIBUTES – To hide the column headers choose the NO.COLUMN.HEADER in the next last multi-valued ATTRIBUTES field.</a:t>
            </a:r>
          </a:p>
          <a:p>
            <a:pPr algn="just"/>
            <a:endParaRPr lang="en-US">
              <a:latin typeface="Arial" pitchFamily="34" charset="0"/>
            </a:endParaRPr>
          </a:p>
          <a:p>
            <a:pPr algn="just"/>
            <a:r>
              <a:rPr lang="en-US">
                <a:latin typeface="Arial" pitchFamily="34" charset="0"/>
              </a:rPr>
              <a:t>Launch the enquiry and see the output.</a:t>
            </a:r>
          </a:p>
          <a:p>
            <a:pPr algn="just"/>
            <a:endParaRPr lang="en-US">
              <a:latin typeface="Arial" pitchFamily="34" charset="0"/>
            </a:endParaRPr>
          </a:p>
          <a:p>
            <a:pPr algn="just"/>
            <a:endParaRPr lang="en-GB">
              <a:latin typeface="Arial" pitchFamily="34" charset="0"/>
            </a:endParaRPr>
          </a:p>
        </p:txBody>
      </p:sp>
      <p:sp>
        <p:nvSpPr>
          <p:cNvPr id="31748" name="Footer Placeholder 3"/>
          <p:cNvSpPr>
            <a:spLocks noGrp="1"/>
          </p:cNvSpPr>
          <p:nvPr>
            <p:ph type="ftr" sz="quarter" idx="4"/>
          </p:nvPr>
        </p:nvSpPr>
        <p:spPr>
          <a:noFill/>
        </p:spPr>
        <p:txBody>
          <a:bodyPr/>
          <a:lstStyle/>
          <a:p>
            <a:r>
              <a:rPr lang="en-GB"/>
              <a:t>CUS10.Enquiry Display Options-R11.01</a:t>
            </a:r>
          </a:p>
        </p:txBody>
      </p:sp>
      <p:sp>
        <p:nvSpPr>
          <p:cNvPr id="31749" name="Slide Number Placeholder 4"/>
          <p:cNvSpPr>
            <a:spLocks noGrp="1"/>
          </p:cNvSpPr>
          <p:nvPr>
            <p:ph type="sldNum" sz="quarter" idx="5"/>
          </p:nvPr>
        </p:nvSpPr>
        <p:spPr>
          <a:noFill/>
        </p:spPr>
        <p:txBody>
          <a:bodyPr/>
          <a:lstStyle/>
          <a:p>
            <a:fld id="{7946B0EB-5CF9-42D4-9D95-16109D3022D1}" type="slidenum">
              <a:rPr lang="en-GB" smtClean="0"/>
              <a:pPr/>
              <a:t>105</a:t>
            </a:fld>
            <a:endParaRPr lang="en-GB"/>
          </a:p>
        </p:txBody>
      </p:sp>
    </p:spTree>
    <p:extLst>
      <p:ext uri="{BB962C8B-B14F-4D97-AF65-F5344CB8AC3E}">
        <p14:creationId xmlns:p14="http://schemas.microsoft.com/office/powerpoint/2010/main" val="135297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Text Box 3"/>
          <p:cNvSpPr txBox="1">
            <a:spLocks noGrp="1" noChangeArrowheads="1"/>
          </p:cNvSpPr>
          <p:nvPr>
            <p:ph type="body" idx="1"/>
          </p:nvPr>
        </p:nvSpPr>
        <p:spPr>
          <a:noFill/>
          <a:ln/>
        </p:spPr>
        <p:txBody>
          <a:bodyPr/>
          <a:lstStyle/>
          <a:p>
            <a:pPr lvl="1"/>
            <a:r>
              <a:rPr lang="en-US"/>
              <a:t>Sel Crit – also defines additional selections to be applied to the ENQUIRY for the drop-down list </a:t>
            </a:r>
          </a:p>
          <a:p>
            <a:endParaRPr lang="en-US"/>
          </a:p>
        </p:txBody>
      </p:sp>
    </p:spTree>
    <p:extLst>
      <p:ext uri="{BB962C8B-B14F-4D97-AF65-F5344CB8AC3E}">
        <p14:creationId xmlns:p14="http://schemas.microsoft.com/office/powerpoint/2010/main" val="1358376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p:spPr>
        <p:txBody>
          <a:bodyPr/>
          <a:lstStyle/>
          <a:p>
            <a:pPr algn="just"/>
            <a:endParaRPr lang="en-US">
              <a:latin typeface="Arial" pitchFamily="34" charset="0"/>
            </a:endParaRPr>
          </a:p>
          <a:p>
            <a:pPr algn="just"/>
            <a:endParaRPr lang="en-US">
              <a:latin typeface="Arial" pitchFamily="34" charset="0"/>
            </a:endParaRPr>
          </a:p>
          <a:p>
            <a:pPr algn="just"/>
            <a:r>
              <a:rPr lang="en-US">
                <a:latin typeface="Arial" pitchFamily="34" charset="0"/>
              </a:rPr>
              <a:t>You could see that the toolbars are hidden and there are no column headers displayed in the enquiry report. The enquiry output page displays all the account records that matched the condition specified in the enquiry. </a:t>
            </a:r>
            <a:endParaRPr lang="en-GB">
              <a:latin typeface="Arial" pitchFamily="34" charset="0"/>
            </a:endParaRPr>
          </a:p>
        </p:txBody>
      </p:sp>
      <p:sp>
        <p:nvSpPr>
          <p:cNvPr id="32772" name="Footer Placeholder 3"/>
          <p:cNvSpPr>
            <a:spLocks noGrp="1"/>
          </p:cNvSpPr>
          <p:nvPr>
            <p:ph type="ftr" sz="quarter" idx="4"/>
          </p:nvPr>
        </p:nvSpPr>
        <p:spPr>
          <a:noFill/>
        </p:spPr>
        <p:txBody>
          <a:bodyPr/>
          <a:lstStyle/>
          <a:p>
            <a:r>
              <a:rPr lang="en-GB"/>
              <a:t>CUS10.Enquiry Display Options-R11.01</a:t>
            </a:r>
          </a:p>
        </p:txBody>
      </p:sp>
      <p:sp>
        <p:nvSpPr>
          <p:cNvPr id="32773" name="Slide Number Placeholder 4"/>
          <p:cNvSpPr>
            <a:spLocks noGrp="1"/>
          </p:cNvSpPr>
          <p:nvPr>
            <p:ph type="sldNum" sz="quarter" idx="5"/>
          </p:nvPr>
        </p:nvSpPr>
        <p:spPr>
          <a:noFill/>
        </p:spPr>
        <p:txBody>
          <a:bodyPr/>
          <a:lstStyle/>
          <a:p>
            <a:fld id="{CE7425CC-065E-4CC0-888F-013E4EC010E0}" type="slidenum">
              <a:rPr lang="en-GB" smtClean="0"/>
              <a:pPr/>
              <a:t>106</a:t>
            </a:fld>
            <a:endParaRPr lang="en-GB"/>
          </a:p>
        </p:txBody>
      </p:sp>
    </p:spTree>
    <p:extLst>
      <p:ext uri="{BB962C8B-B14F-4D97-AF65-F5344CB8AC3E}">
        <p14:creationId xmlns:p14="http://schemas.microsoft.com/office/powerpoint/2010/main" val="3141692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dirty="0">
              <a:latin typeface="Arial" panose="020B0604020202020204" pitchFamily="34" charset="0"/>
            </a:endParaRPr>
          </a:p>
        </p:txBody>
      </p:sp>
      <p:sp>
        <p:nvSpPr>
          <p:cNvPr id="59396" name="Slide Number Placeholder 4"/>
          <p:cNvSpPr txBox="1">
            <a:spLocks noGrp="1"/>
          </p:cNvSpPr>
          <p:nvPr/>
        </p:nvSpPr>
        <p:spPr bwMode="auto">
          <a:xfrm>
            <a:off x="5661025" y="8686800"/>
            <a:ext cx="1196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fld id="{6732E600-0280-49C1-83CE-5FCB2E772B16}" type="slidenum">
              <a:rPr lang="en-GB" altLang="en-US" sz="1200">
                <a:latin typeface="Times New Roman" panose="02020603050405020304" pitchFamily="18" charset="0"/>
              </a:rPr>
              <a:pPr algn="r" eaLnBrk="1" hangingPunct="1"/>
              <a:t>107</a:t>
            </a:fld>
            <a:endParaRPr lang="en-GB" altLang="en-US" sz="1200">
              <a:latin typeface="Times New Roman" panose="02020603050405020304" pitchFamily="18" charset="0"/>
            </a:endParaRPr>
          </a:p>
        </p:txBody>
      </p:sp>
      <p:sp>
        <p:nvSpPr>
          <p:cNvPr id="59397"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en-GB" altLang="en-US" sz="1200">
                <a:latin typeface="Times New Roman" panose="02020603050405020304" pitchFamily="18" charset="0"/>
              </a:rPr>
              <a:t>CUS7-Enquiries-Fast Path-Images-R11.01</a:t>
            </a:r>
          </a:p>
        </p:txBody>
      </p:sp>
    </p:spTree>
    <p:extLst>
      <p:ext uri="{BB962C8B-B14F-4D97-AF65-F5344CB8AC3E}">
        <p14:creationId xmlns:p14="http://schemas.microsoft.com/office/powerpoint/2010/main" val="2190355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60420" name="Slide Number Placeholder 4"/>
          <p:cNvSpPr txBox="1">
            <a:spLocks noGrp="1"/>
          </p:cNvSpPr>
          <p:nvPr/>
        </p:nvSpPr>
        <p:spPr bwMode="auto">
          <a:xfrm>
            <a:off x="5661025" y="8686800"/>
            <a:ext cx="1196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fld id="{5639A432-9363-4473-B564-90E801406153}" type="slidenum">
              <a:rPr lang="en-GB" altLang="en-US" sz="1200">
                <a:latin typeface="Times New Roman" panose="02020603050405020304" pitchFamily="18" charset="0"/>
              </a:rPr>
              <a:pPr algn="r" eaLnBrk="1" hangingPunct="1"/>
              <a:t>108</a:t>
            </a:fld>
            <a:endParaRPr lang="en-GB" altLang="en-US" sz="1200">
              <a:latin typeface="Times New Roman" panose="02020603050405020304" pitchFamily="18" charset="0"/>
            </a:endParaRPr>
          </a:p>
        </p:txBody>
      </p:sp>
      <p:sp>
        <p:nvSpPr>
          <p:cNvPr id="60421"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en-GB" altLang="en-US" sz="1200">
                <a:latin typeface="Times New Roman" panose="02020603050405020304" pitchFamily="18" charset="0"/>
              </a:rPr>
              <a:t>CUS7-Enquiries-Fast Path-Images-R11.01</a:t>
            </a:r>
          </a:p>
        </p:txBody>
      </p:sp>
    </p:spTree>
    <p:extLst>
      <p:ext uri="{BB962C8B-B14F-4D97-AF65-F5344CB8AC3E}">
        <p14:creationId xmlns:p14="http://schemas.microsoft.com/office/powerpoint/2010/main" val="4147978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dirty="0">
              <a:latin typeface="Arial" panose="020B0604020202020204" pitchFamily="34" charset="0"/>
            </a:endParaRPr>
          </a:p>
        </p:txBody>
      </p:sp>
      <p:sp>
        <p:nvSpPr>
          <p:cNvPr id="61444" name="Slide Number Placeholder 4"/>
          <p:cNvSpPr txBox="1">
            <a:spLocks noGrp="1"/>
          </p:cNvSpPr>
          <p:nvPr/>
        </p:nvSpPr>
        <p:spPr bwMode="auto">
          <a:xfrm>
            <a:off x="5661025" y="8686800"/>
            <a:ext cx="1196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fld id="{13F6389D-6198-4B2E-ABD5-7046EF36925D}" type="slidenum">
              <a:rPr lang="en-GB" altLang="en-US" sz="1200">
                <a:latin typeface="Times New Roman" panose="02020603050405020304" pitchFamily="18" charset="0"/>
              </a:rPr>
              <a:pPr algn="r" eaLnBrk="1" hangingPunct="1"/>
              <a:t>109</a:t>
            </a:fld>
            <a:endParaRPr lang="en-GB" altLang="en-US" sz="1200">
              <a:latin typeface="Times New Roman" panose="02020603050405020304" pitchFamily="18" charset="0"/>
            </a:endParaRPr>
          </a:p>
        </p:txBody>
      </p:sp>
      <p:sp>
        <p:nvSpPr>
          <p:cNvPr id="61445"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en-GB" altLang="en-US" sz="1200">
                <a:latin typeface="Times New Roman" panose="02020603050405020304" pitchFamily="18" charset="0"/>
              </a:rPr>
              <a:t>CUS7-Enquiries-Fast Path-Images-R11.01</a:t>
            </a:r>
          </a:p>
        </p:txBody>
      </p:sp>
    </p:spTree>
    <p:extLst>
      <p:ext uri="{BB962C8B-B14F-4D97-AF65-F5344CB8AC3E}">
        <p14:creationId xmlns:p14="http://schemas.microsoft.com/office/powerpoint/2010/main" val="1243749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dirty="0">
              <a:latin typeface="Arial" panose="020B0604020202020204" pitchFamily="34" charset="0"/>
            </a:endParaRPr>
          </a:p>
        </p:txBody>
      </p:sp>
      <p:sp>
        <p:nvSpPr>
          <p:cNvPr id="62468" name="Slide Number Placeholder 4"/>
          <p:cNvSpPr txBox="1">
            <a:spLocks noGrp="1"/>
          </p:cNvSpPr>
          <p:nvPr/>
        </p:nvSpPr>
        <p:spPr bwMode="auto">
          <a:xfrm>
            <a:off x="5661025" y="8686800"/>
            <a:ext cx="1196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fld id="{5721164D-EEEC-49E1-A52F-77983F34B6B4}" type="slidenum">
              <a:rPr lang="en-GB" altLang="en-US" sz="1200">
                <a:latin typeface="Times New Roman" panose="02020603050405020304" pitchFamily="18" charset="0"/>
              </a:rPr>
              <a:pPr algn="r" eaLnBrk="1" hangingPunct="1"/>
              <a:t>110</a:t>
            </a:fld>
            <a:endParaRPr lang="en-GB" altLang="en-US" sz="1200">
              <a:latin typeface="Times New Roman" panose="02020603050405020304" pitchFamily="18" charset="0"/>
            </a:endParaRPr>
          </a:p>
        </p:txBody>
      </p:sp>
      <p:sp>
        <p:nvSpPr>
          <p:cNvPr id="62469"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en-GB" altLang="en-US" sz="1200">
                <a:latin typeface="Times New Roman" panose="02020603050405020304" pitchFamily="18" charset="0"/>
              </a:rPr>
              <a:t>CUS7-Enquiries-Fast Path-Images-R11.01</a:t>
            </a:r>
          </a:p>
        </p:txBody>
      </p:sp>
    </p:spTree>
    <p:extLst>
      <p:ext uri="{BB962C8B-B14F-4D97-AF65-F5344CB8AC3E}">
        <p14:creationId xmlns:p14="http://schemas.microsoft.com/office/powerpoint/2010/main" val="3990546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a:p>
            <a:pPr marL="0" indent="0">
              <a:buFontTx/>
              <a:buNone/>
              <a:defRPr/>
            </a:pPr>
            <a:endParaRPr lang="en-US" dirty="0"/>
          </a:p>
        </p:txBody>
      </p:sp>
      <p:sp>
        <p:nvSpPr>
          <p:cNvPr id="64516" name="Slide Number Placeholder 4"/>
          <p:cNvSpPr txBox="1">
            <a:spLocks noGrp="1"/>
          </p:cNvSpPr>
          <p:nvPr/>
        </p:nvSpPr>
        <p:spPr bwMode="auto">
          <a:xfrm>
            <a:off x="5661025" y="8686800"/>
            <a:ext cx="1196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fld id="{0618645B-F6FA-4FFE-8A14-D28803BCF394}" type="slidenum">
              <a:rPr lang="en-GB" altLang="en-US" sz="1200">
                <a:latin typeface="Times New Roman" panose="02020603050405020304" pitchFamily="18" charset="0"/>
              </a:rPr>
              <a:pPr algn="r" eaLnBrk="1" hangingPunct="1"/>
              <a:t>111</a:t>
            </a:fld>
            <a:endParaRPr lang="en-GB" altLang="en-US" sz="1200">
              <a:latin typeface="Times New Roman" panose="02020603050405020304" pitchFamily="18" charset="0"/>
            </a:endParaRPr>
          </a:p>
        </p:txBody>
      </p:sp>
      <p:sp>
        <p:nvSpPr>
          <p:cNvPr id="64517"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en-GB" altLang="en-US" sz="1200">
                <a:latin typeface="Times New Roman" panose="02020603050405020304" pitchFamily="18" charset="0"/>
              </a:rPr>
              <a:t>CUS7-Enquiries-Fast Path-Images-R11.01</a:t>
            </a:r>
          </a:p>
        </p:txBody>
      </p:sp>
    </p:spTree>
    <p:extLst>
      <p:ext uri="{BB962C8B-B14F-4D97-AF65-F5344CB8AC3E}">
        <p14:creationId xmlns:p14="http://schemas.microsoft.com/office/powerpoint/2010/main" val="2094242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9"/>
          <p:cNvSpPr>
            <a:spLocks noGrp="1" noChangeArrowheads="1"/>
          </p:cNvSpPr>
          <p:nvPr>
            <p:ph type="ftr" sz="quarter" idx="4"/>
          </p:nvPr>
        </p:nvSpPr>
        <p:spPr/>
        <p:txBody>
          <a:bodyPr/>
          <a:lstStyle/>
          <a:p>
            <a:pPr>
              <a:defRPr/>
            </a:pPr>
            <a:r>
              <a:rPr lang="en-GB" altLang="zh-CN"/>
              <a:t>© 2006 Capgemini - All rights reserved</a:t>
            </a:r>
          </a:p>
        </p:txBody>
      </p:sp>
      <p:sp>
        <p:nvSpPr>
          <p:cNvPr id="268290" name="Rectangle 10"/>
          <p:cNvSpPr>
            <a:spLocks noGrp="1" noChangeArrowheads="1"/>
          </p:cNvSpPr>
          <p:nvPr>
            <p:ph type="sldNum" sz="quarter" idx="5"/>
          </p:nvPr>
        </p:nvSpPr>
        <p:spPr/>
        <p:txBody>
          <a:bodyPr/>
          <a:lstStyle/>
          <a:p>
            <a:pPr>
              <a:defRPr/>
            </a:pPr>
            <a:fld id="{7ACC58FA-F9E6-4C04-9514-56ED048B8023}" type="slidenum">
              <a:rPr lang="en-GB" altLang="zh-CN" smtClean="0"/>
              <a:pPr>
                <a:defRPr/>
              </a:pPr>
              <a:t>112</a:t>
            </a:fld>
            <a:endParaRPr lang="en-GB" altLang="zh-CN"/>
          </a:p>
        </p:txBody>
      </p:sp>
      <p:sp>
        <p:nvSpPr>
          <p:cNvPr id="186371" name="Rectangle 4"/>
          <p:cNvSpPr>
            <a:spLocks noGrp="1" noRot="1" noChangeAspect="1" noChangeArrowheads="1" noTextEdit="1"/>
          </p:cNvSpPr>
          <p:nvPr>
            <p:ph type="sldImg"/>
          </p:nvPr>
        </p:nvSpPr>
        <p:spPr>
          <a:ln/>
        </p:spPr>
      </p:sp>
      <p:sp>
        <p:nvSpPr>
          <p:cNvPr id="186372" name="Rectangle 5"/>
          <p:cNvSpPr>
            <a:spLocks noGrp="1" noChangeArrowheads="1"/>
          </p:cNvSpPr>
          <p:nvPr>
            <p:ph type="body" idx="1"/>
          </p:nvPr>
        </p:nvSpPr>
        <p:spPr>
          <a:xfrm>
            <a:off x="401638" y="4408488"/>
            <a:ext cx="6207125" cy="4184650"/>
          </a:xfrm>
          <a:solidFill>
            <a:srgbClr val="FFFFFF"/>
          </a:solidFill>
          <a:ln>
            <a:solidFill>
              <a:srgbClr val="000000"/>
            </a:solidFill>
          </a:ln>
        </p:spPr>
        <p:txBody>
          <a:bodyPr/>
          <a:lstStyle/>
          <a:p>
            <a:pPr eaLnBrk="1" hangingPunct="1"/>
            <a:endParaRPr lang="en-US" altLang="zh-CN"/>
          </a:p>
        </p:txBody>
      </p:sp>
    </p:spTree>
    <p:extLst>
      <p:ext uri="{BB962C8B-B14F-4D97-AF65-F5344CB8AC3E}">
        <p14:creationId xmlns:p14="http://schemas.microsoft.com/office/powerpoint/2010/main" val="2572965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endParaRPr lang="en-US" dirty="0">
              <a:latin typeface="Arial" pitchFamily="34" charset="0"/>
            </a:endParaRPr>
          </a:p>
          <a:p>
            <a:r>
              <a:rPr lang="en-US" dirty="0">
                <a:latin typeface="Arial" pitchFamily="34" charset="0"/>
              </a:rPr>
              <a:t>This task aims at teaching you drilldown enquiries.</a:t>
            </a:r>
          </a:p>
          <a:p>
            <a:endParaRPr lang="en-US" dirty="0">
              <a:latin typeface="Arial" pitchFamily="34" charset="0"/>
            </a:endParaRPr>
          </a:p>
          <a:p>
            <a:r>
              <a:rPr lang="en-US" dirty="0">
                <a:latin typeface="Arial" pitchFamily="34" charset="0"/>
              </a:rPr>
              <a:t>Assume that you have created an Enquiry for the </a:t>
            </a:r>
            <a:r>
              <a:rPr lang="en-US" b="1" dirty="0">
                <a:latin typeface="Arial" pitchFamily="34" charset="0"/>
              </a:rPr>
              <a:t>ACCOUNT </a:t>
            </a:r>
            <a:r>
              <a:rPr lang="en-US" dirty="0">
                <a:latin typeface="Arial" pitchFamily="34" charset="0"/>
              </a:rPr>
              <a:t>application. From its output is it possible to link to another enquiry based on the </a:t>
            </a:r>
            <a:r>
              <a:rPr lang="en-US" b="1" dirty="0">
                <a:latin typeface="Arial" pitchFamily="34" charset="0"/>
              </a:rPr>
              <a:t>CUSTOMER</a:t>
            </a:r>
            <a:r>
              <a:rPr lang="en-US" dirty="0">
                <a:latin typeface="Arial" pitchFamily="34" charset="0"/>
              </a:rPr>
              <a:t> application so that you can also view customer details? Yes this can be done. This is what is known as a drill down.</a:t>
            </a:r>
          </a:p>
          <a:p>
            <a:endParaRPr lang="en-US" dirty="0">
              <a:latin typeface="Arial" pitchFamily="34" charset="0"/>
            </a:endParaRPr>
          </a:p>
          <a:p>
            <a:r>
              <a:rPr lang="en-US" dirty="0">
                <a:latin typeface="Arial" pitchFamily="34" charset="0"/>
              </a:rPr>
              <a:t>The enquiries to which you can link to must be defined in the parent enquiry record itself. In this example the parent enquiry is based on the </a:t>
            </a:r>
            <a:r>
              <a:rPr lang="en-US" b="1" dirty="0">
                <a:latin typeface="Arial" pitchFamily="34" charset="0"/>
              </a:rPr>
              <a:t>ACCOUNT</a:t>
            </a:r>
            <a:r>
              <a:rPr lang="en-US" dirty="0">
                <a:latin typeface="Arial" pitchFamily="34" charset="0"/>
              </a:rPr>
              <a:t> application. From this parent enquiry invoke the child enquiry that is based on the </a:t>
            </a:r>
            <a:r>
              <a:rPr lang="en-US" b="1" dirty="0">
                <a:latin typeface="Arial" pitchFamily="34" charset="0"/>
              </a:rPr>
              <a:t>CUSTOMER</a:t>
            </a:r>
            <a:r>
              <a:rPr lang="en-US" dirty="0">
                <a:latin typeface="Arial" pitchFamily="34" charset="0"/>
              </a:rPr>
              <a:t> application . </a:t>
            </a:r>
          </a:p>
          <a:p>
            <a:endParaRPr lang="en-US" dirty="0">
              <a:latin typeface="Arial" pitchFamily="34" charset="0"/>
            </a:endParaRPr>
          </a:p>
          <a:p>
            <a:r>
              <a:rPr lang="en-US" dirty="0">
                <a:latin typeface="Arial" pitchFamily="34" charset="0"/>
              </a:rPr>
              <a:t>The requirement of the task is as follows:</a:t>
            </a:r>
          </a:p>
          <a:p>
            <a:endParaRPr lang="en-US" dirty="0">
              <a:latin typeface="Arial" pitchFamily="34" charset="0"/>
            </a:endParaRPr>
          </a:p>
          <a:p>
            <a:r>
              <a:rPr lang="en-US" dirty="0">
                <a:latin typeface="Arial" pitchFamily="34" charset="0"/>
              </a:rPr>
              <a:t>1. Create an Enquiry based on the </a:t>
            </a:r>
            <a:r>
              <a:rPr lang="en-US" b="1" dirty="0">
                <a:latin typeface="Arial" pitchFamily="34" charset="0"/>
              </a:rPr>
              <a:t>ACCOUNT </a:t>
            </a:r>
            <a:r>
              <a:rPr lang="en-US" dirty="0">
                <a:latin typeface="Arial" pitchFamily="34" charset="0"/>
              </a:rPr>
              <a:t>application with the following fields - </a:t>
            </a:r>
            <a:r>
              <a:rPr lang="en-US" sz="900" dirty="0">
                <a:latin typeface="Arial" pitchFamily="34" charset="0"/>
              </a:rPr>
              <a:t>@ID , CUSTOMER.NO,CATEGORY,CURRENCY &amp; WORKING.BALANCE.</a:t>
            </a:r>
            <a:endParaRPr lang="en-US" dirty="0">
              <a:latin typeface="Arial" pitchFamily="34" charset="0"/>
            </a:endParaRPr>
          </a:p>
          <a:p>
            <a:br>
              <a:rPr lang="en-US" dirty="0">
                <a:latin typeface="Arial" pitchFamily="34" charset="0"/>
              </a:rPr>
            </a:br>
            <a:r>
              <a:rPr lang="en-US" dirty="0">
                <a:latin typeface="Arial" pitchFamily="34" charset="0"/>
              </a:rPr>
              <a:t>2. Using this Enquiry invoke another Enquiry which is based on the </a:t>
            </a:r>
            <a:r>
              <a:rPr lang="en-US" b="1" dirty="0">
                <a:latin typeface="Arial" pitchFamily="34" charset="0"/>
              </a:rPr>
              <a:t>CUSTOMER </a:t>
            </a:r>
            <a:r>
              <a:rPr lang="en-US" dirty="0">
                <a:latin typeface="Arial" pitchFamily="34" charset="0"/>
              </a:rPr>
              <a:t>application. The Enquiry based on the </a:t>
            </a:r>
            <a:r>
              <a:rPr lang="en-US" b="1" dirty="0">
                <a:latin typeface="Arial" pitchFamily="34" charset="0"/>
              </a:rPr>
              <a:t>CUSTOMER </a:t>
            </a:r>
            <a:r>
              <a:rPr lang="en-US" dirty="0">
                <a:latin typeface="Arial" pitchFamily="34" charset="0"/>
              </a:rPr>
              <a:t>application has the following fields – </a:t>
            </a:r>
            <a:r>
              <a:rPr lang="en-US" sz="900" dirty="0">
                <a:latin typeface="Arial" pitchFamily="34" charset="0"/>
              </a:rPr>
              <a:t>CUSTOMER.NO,MNEMONIC, SHORT.NAME &amp; NATIONALITY.</a:t>
            </a:r>
            <a:endParaRPr lang="en-US" dirty="0">
              <a:latin typeface="Arial" pitchFamily="34" charset="0"/>
            </a:endParaRPr>
          </a:p>
          <a:p>
            <a:endParaRPr lang="en-US" dirty="0">
              <a:latin typeface="Arial" pitchFamily="34" charset="0"/>
            </a:endParaRPr>
          </a:p>
        </p:txBody>
      </p:sp>
      <p:sp>
        <p:nvSpPr>
          <p:cNvPr id="53252" name="Slide Number Placeholder 4"/>
          <p:cNvSpPr txBox="1">
            <a:spLocks noGrp="1"/>
          </p:cNvSpPr>
          <p:nvPr/>
        </p:nvSpPr>
        <p:spPr bwMode="auto">
          <a:xfrm>
            <a:off x="5786826" y="8831580"/>
            <a:ext cx="1223574" cy="464820"/>
          </a:xfrm>
          <a:prstGeom prst="rect">
            <a:avLst/>
          </a:prstGeom>
          <a:noFill/>
          <a:ln w="9525">
            <a:noFill/>
            <a:miter lim="800000"/>
            <a:headEnd/>
            <a:tailEnd/>
          </a:ln>
        </p:spPr>
        <p:txBody>
          <a:bodyPr lIns="93177" tIns="46589" rIns="93177" bIns="46589" anchor="b"/>
          <a:lstStyle/>
          <a:p>
            <a:pPr algn="r"/>
            <a:fld id="{B40C7326-A547-4381-8EEA-1B17ADC1B7A3}" type="slidenum">
              <a:rPr lang="en-GB" sz="1200">
                <a:latin typeface="Times New Roman" pitchFamily="18" charset="0"/>
              </a:rPr>
              <a:pPr algn="r"/>
              <a:t>17</a:t>
            </a:fld>
            <a:endParaRPr lang="en-GB" sz="1200" dirty="0">
              <a:latin typeface="Times New Roman" pitchFamily="18" charset="0"/>
            </a:endParaRPr>
          </a:p>
        </p:txBody>
      </p:sp>
      <p:sp>
        <p:nvSpPr>
          <p:cNvPr id="53253" name="Footer Placeholder 5"/>
          <p:cNvSpPr>
            <a:spLocks noGrp="1"/>
          </p:cNvSpPr>
          <p:nvPr>
            <p:ph type="ftr" sz="quarter" idx="4"/>
          </p:nvPr>
        </p:nvSpPr>
        <p:spPr>
          <a:noFill/>
        </p:spPr>
        <p:txBody>
          <a:bodyPr/>
          <a:lstStyle/>
          <a:p>
            <a:r>
              <a:rPr lang="en-GB"/>
              <a:t>CUS7-Enquiries-Fast Path-Images-R11.01</a:t>
            </a:r>
          </a:p>
        </p:txBody>
      </p:sp>
    </p:spTree>
    <p:extLst>
      <p:ext uri="{BB962C8B-B14F-4D97-AF65-F5344CB8AC3E}">
        <p14:creationId xmlns:p14="http://schemas.microsoft.com/office/powerpoint/2010/main" val="2733865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txBox="1">
            <a:spLocks noGrp="1"/>
          </p:cNvSpPr>
          <p:nvPr>
            <p:ph type="body" idx="1"/>
          </p:nvPr>
        </p:nvSpPr>
        <p:spPr>
          <a:noFill/>
          <a:ln/>
        </p:spPr>
        <p:txBody>
          <a:bodyPr/>
          <a:lstStyle/>
          <a:p>
            <a:r>
              <a:rPr lang="en-US"/>
              <a:t>CUS-CHLD</a:t>
            </a:r>
          </a:p>
        </p:txBody>
      </p:sp>
    </p:spTree>
    <p:extLst>
      <p:ext uri="{BB962C8B-B14F-4D97-AF65-F5344CB8AC3E}">
        <p14:creationId xmlns:p14="http://schemas.microsoft.com/office/powerpoint/2010/main" val="3316908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txBox="1">
            <a:spLocks noGrp="1"/>
          </p:cNvSpPr>
          <p:nvPr>
            <p:ph type="body" idx="1"/>
          </p:nvPr>
        </p:nvSpPr>
        <p:spPr>
          <a:noFill/>
          <a:ln/>
        </p:spPr>
        <p:txBody>
          <a:bodyPr/>
          <a:lstStyle/>
          <a:p>
            <a:r>
              <a:rPr lang="en-US"/>
              <a:t>‘File Name’ field:</a:t>
            </a:r>
          </a:p>
          <a:p>
            <a:r>
              <a:rPr lang="en-US"/>
              <a:t>	Value entered in this field should logically match with the application. E.g. Customer record cannot be reversed, hence value in field ‘File Name’ with CUSTOMER$REV is not correct, error appears at enquiry execution level in this case.</a:t>
            </a:r>
          </a:p>
        </p:txBody>
      </p:sp>
    </p:spTree>
    <p:extLst>
      <p:ext uri="{BB962C8B-B14F-4D97-AF65-F5344CB8AC3E}">
        <p14:creationId xmlns:p14="http://schemas.microsoft.com/office/powerpoint/2010/main" val="1463568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pPr>
              <a:buFont typeface="Wingdings" pitchFamily="2" charset="2"/>
              <a:buNone/>
            </a:pPr>
            <a:endParaRPr lang="en-US">
              <a:latin typeface="Arial" pitchFamily="34" charset="0"/>
            </a:endParaRPr>
          </a:p>
          <a:p>
            <a:pPr>
              <a:buFont typeface="Wingdings" pitchFamily="2" charset="2"/>
              <a:buNone/>
            </a:pPr>
            <a:r>
              <a:rPr lang="en-US">
                <a:latin typeface="Arial" pitchFamily="34" charset="0"/>
              </a:rPr>
              <a:t>This task teaches you how to display images as part of enquiry output in T24.</a:t>
            </a:r>
          </a:p>
          <a:p>
            <a:pPr>
              <a:buFont typeface="Wingdings" pitchFamily="2" charset="2"/>
              <a:buNone/>
            </a:pPr>
            <a:endParaRPr lang="en-US">
              <a:latin typeface="Arial" pitchFamily="34" charset="0"/>
            </a:endParaRPr>
          </a:p>
          <a:p>
            <a:pPr algn="just">
              <a:buFont typeface="Wingdings" pitchFamily="2" charset="2"/>
              <a:buNone/>
            </a:pPr>
            <a:r>
              <a:rPr lang="en-US">
                <a:latin typeface="Arial" pitchFamily="34" charset="0"/>
              </a:rPr>
              <a:t>A bank wants to keep track of the working balance of all its customers. When the enquiry that displays the working balance is launched, the accounts with a balance below one thousand (1000) must be marked out in the output. This status is indicated by displaying an image in the first column of that row. To do this task follow the given steps.  </a:t>
            </a:r>
          </a:p>
          <a:p>
            <a:pPr>
              <a:buFont typeface="Wingdings" pitchFamily="2" charset="2"/>
              <a:buNone/>
            </a:pPr>
            <a:endParaRPr lang="en-US">
              <a:latin typeface="Arial" pitchFamily="34" charset="0"/>
            </a:endParaRPr>
          </a:p>
          <a:p>
            <a:pPr>
              <a:buFont typeface="Wingdings" pitchFamily="2" charset="2"/>
              <a:buNone/>
            </a:pPr>
            <a:r>
              <a:rPr lang="en-US">
                <a:latin typeface="Arial" pitchFamily="34" charset="0"/>
              </a:rPr>
              <a:t>1. Create an enquiry based on the Account application that displays the fields</a:t>
            </a:r>
          </a:p>
          <a:p>
            <a:pPr lvl="1"/>
            <a:r>
              <a:rPr lang="en-US">
                <a:latin typeface="Arial" pitchFamily="34" charset="0"/>
              </a:rPr>
              <a:t>1.1 ID</a:t>
            </a:r>
          </a:p>
          <a:p>
            <a:pPr lvl="1"/>
            <a:r>
              <a:rPr lang="en-US">
                <a:latin typeface="Arial" pitchFamily="34" charset="0"/>
              </a:rPr>
              <a:t>1.2 CATEGORY</a:t>
            </a:r>
          </a:p>
          <a:p>
            <a:pPr lvl="1"/>
            <a:r>
              <a:rPr lang="en-US">
                <a:latin typeface="Arial" pitchFamily="34" charset="0"/>
              </a:rPr>
              <a:t>1.3 CURRENCY</a:t>
            </a:r>
          </a:p>
          <a:p>
            <a:pPr lvl="1"/>
            <a:r>
              <a:rPr lang="en-US">
                <a:latin typeface="Arial" pitchFamily="34" charset="0"/>
              </a:rPr>
              <a:t>1.4 WORKING.BALANCE</a:t>
            </a:r>
          </a:p>
          <a:p>
            <a:pPr lvl="1"/>
            <a:endParaRPr lang="en-US">
              <a:latin typeface="Arial" pitchFamily="34" charset="0"/>
            </a:endParaRPr>
          </a:p>
          <a:p>
            <a:r>
              <a:rPr lang="en-US">
                <a:latin typeface="Arial" pitchFamily="34" charset="0"/>
              </a:rPr>
              <a:t>2. The enquiry must display an image in the first column (indicating critical) if the balance is below 1000(thousand).</a:t>
            </a:r>
          </a:p>
          <a:p>
            <a:endParaRPr lang="en-US">
              <a:latin typeface="Arial" pitchFamily="34" charset="0"/>
            </a:endParaRPr>
          </a:p>
        </p:txBody>
      </p:sp>
      <p:sp>
        <p:nvSpPr>
          <p:cNvPr id="74756" name="Slide Number Placeholder 4"/>
          <p:cNvSpPr>
            <a:spLocks noGrp="1"/>
          </p:cNvSpPr>
          <p:nvPr>
            <p:ph type="sldNum" sz="quarter" idx="5"/>
          </p:nvPr>
        </p:nvSpPr>
        <p:spPr>
          <a:noFill/>
        </p:spPr>
        <p:txBody>
          <a:bodyPr/>
          <a:lstStyle/>
          <a:p>
            <a:fld id="{E80F5071-4BC9-4D15-A485-E483E1EADDF9}" type="slidenum">
              <a:rPr lang="en-GB" smtClean="0"/>
              <a:pPr/>
              <a:t>57</a:t>
            </a:fld>
            <a:endParaRPr lang="en-GB"/>
          </a:p>
        </p:txBody>
      </p:sp>
      <p:sp>
        <p:nvSpPr>
          <p:cNvPr id="74757" name="Footer Placeholder 5"/>
          <p:cNvSpPr>
            <a:spLocks noGrp="1"/>
          </p:cNvSpPr>
          <p:nvPr>
            <p:ph type="ftr" sz="quarter" idx="4"/>
          </p:nvPr>
        </p:nvSpPr>
        <p:spPr>
          <a:noFill/>
        </p:spPr>
        <p:txBody>
          <a:bodyPr/>
          <a:lstStyle/>
          <a:p>
            <a:r>
              <a:rPr lang="en-GB"/>
              <a:t>CUS7-Enquiries-Fast Path-Images-R11.01</a:t>
            </a:r>
          </a:p>
        </p:txBody>
      </p:sp>
    </p:spTree>
    <p:extLst>
      <p:ext uri="{BB962C8B-B14F-4D97-AF65-F5344CB8AC3E}">
        <p14:creationId xmlns:p14="http://schemas.microsoft.com/office/powerpoint/2010/main" val="455233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pPr algn="just"/>
            <a:endParaRPr lang="en-US">
              <a:latin typeface="Arial" pitchFamily="34" charset="0"/>
            </a:endParaRPr>
          </a:p>
          <a:p>
            <a:pPr algn="just"/>
            <a:endParaRPr lang="en-US">
              <a:latin typeface="Arial" pitchFamily="34" charset="0"/>
            </a:endParaRPr>
          </a:p>
          <a:p>
            <a:pPr algn="just"/>
            <a:r>
              <a:rPr lang="en-US">
                <a:latin typeface="Arial" pitchFamily="34" charset="0"/>
              </a:rPr>
              <a:t>You will execute the enquiry only for customer accounts. Therefore specify ‘CUSTOMER NE NULL ‘ in the FIXED.SELECTION field. This condition will fetch only the customer accounts. The next condition is to retrieve records that has a numeric value in the field WORKING.BALANCE. Hence multi-value the FIXED.SELCTION field and specify ‘ WORKING.BALANCE NE ‘’(NULL) ‘ in that field. </a:t>
            </a:r>
          </a:p>
          <a:p>
            <a:pPr algn="just"/>
            <a:endParaRPr lang="en-US">
              <a:latin typeface="Arial" pitchFamily="34" charset="0"/>
            </a:endParaRPr>
          </a:p>
          <a:p>
            <a:pPr algn="just"/>
            <a:r>
              <a:rPr lang="en-US">
                <a:latin typeface="Arial" pitchFamily="34" charset="0"/>
              </a:rPr>
              <a:t>OPERATION - mention WORKING.BALANCE in the OPERATION field.</a:t>
            </a:r>
          </a:p>
          <a:p>
            <a:pPr algn="just"/>
            <a:r>
              <a:rPr lang="en-US">
                <a:latin typeface="Arial" pitchFamily="34" charset="0"/>
              </a:rPr>
              <a:t>COLUMN – The value in WORKING.BALANCE field is checked against a constant value. Therefore you will not specify the column value for this field as the value for WORKING.BALANCE will be checked against  a constant value which is shown in the next slide. </a:t>
            </a:r>
          </a:p>
          <a:p>
            <a:pPr algn="just"/>
            <a:endParaRPr lang="en-US">
              <a:latin typeface="Arial" pitchFamily="34" charset="0"/>
            </a:endParaRPr>
          </a:p>
        </p:txBody>
      </p:sp>
      <p:sp>
        <p:nvSpPr>
          <p:cNvPr id="75780" name="Slide Number Placeholder 4"/>
          <p:cNvSpPr>
            <a:spLocks noGrp="1"/>
          </p:cNvSpPr>
          <p:nvPr>
            <p:ph type="sldNum" sz="quarter" idx="5"/>
          </p:nvPr>
        </p:nvSpPr>
        <p:spPr>
          <a:noFill/>
        </p:spPr>
        <p:txBody>
          <a:bodyPr/>
          <a:lstStyle/>
          <a:p>
            <a:fld id="{C8129170-84F6-4D8E-A4D4-A1229EAA4B47}" type="slidenum">
              <a:rPr lang="en-GB" smtClean="0"/>
              <a:pPr/>
              <a:t>58</a:t>
            </a:fld>
            <a:endParaRPr lang="en-GB"/>
          </a:p>
        </p:txBody>
      </p:sp>
      <p:sp>
        <p:nvSpPr>
          <p:cNvPr id="75781" name="Footer Placeholder 5"/>
          <p:cNvSpPr>
            <a:spLocks noGrp="1"/>
          </p:cNvSpPr>
          <p:nvPr>
            <p:ph type="ftr" sz="quarter" idx="4"/>
          </p:nvPr>
        </p:nvSpPr>
        <p:spPr>
          <a:noFill/>
        </p:spPr>
        <p:txBody>
          <a:bodyPr/>
          <a:lstStyle/>
          <a:p>
            <a:r>
              <a:rPr lang="en-GB"/>
              <a:t>CUS7-Enquiries-Fast Path-Images-R11.01</a:t>
            </a:r>
          </a:p>
        </p:txBody>
      </p:sp>
    </p:spTree>
    <p:extLst>
      <p:ext uri="{BB962C8B-B14F-4D97-AF65-F5344CB8AC3E}">
        <p14:creationId xmlns:p14="http://schemas.microsoft.com/office/powerpoint/2010/main" val="1002488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endParaRPr lang="en-US" dirty="0">
              <a:latin typeface="Arial" pitchFamily="34" charset="0"/>
            </a:endParaRPr>
          </a:p>
          <a:p>
            <a:pPr algn="just"/>
            <a:r>
              <a:rPr lang="en-US" dirty="0">
                <a:latin typeface="Arial" pitchFamily="34" charset="0"/>
              </a:rPr>
              <a:t>The OPERATION field can hold different values.</a:t>
            </a:r>
          </a:p>
          <a:p>
            <a:pPr algn="just"/>
            <a:r>
              <a:rPr lang="en-US" dirty="0">
                <a:latin typeface="Arial" pitchFamily="34" charset="0"/>
              </a:rPr>
              <a:t>Second multi-value of OPERATON field specifies the  condition  to check if  WORKING.BALANCE is less than one 1000(thousand) . The OPERATION field takes different type of values. In this field you can specify a constant with in quotes as shown here. </a:t>
            </a:r>
          </a:p>
          <a:p>
            <a:endParaRPr lang="en-US" dirty="0">
              <a:latin typeface="Arial" pitchFamily="34" charset="0"/>
            </a:endParaRPr>
          </a:p>
          <a:p>
            <a:pPr algn="just"/>
            <a:r>
              <a:rPr lang="en-US" dirty="0">
                <a:latin typeface="Arial" pitchFamily="34" charset="0"/>
              </a:rPr>
              <a:t>COMMENTS - The field COMMENTS gives a description of the associated field. </a:t>
            </a:r>
          </a:p>
          <a:p>
            <a:pPr algn="just"/>
            <a:r>
              <a:rPr lang="en-US" dirty="0">
                <a:latin typeface="Arial" pitchFamily="34" charset="0"/>
              </a:rPr>
              <a:t>Third multi-value OPERATION field specifies the path of the image to be displayed. Ensure that you specify the entire path of the image enclosed in quotes.</a:t>
            </a:r>
          </a:p>
          <a:p>
            <a:endParaRPr lang="en-US" dirty="0">
              <a:latin typeface="Arial" pitchFamily="34" charset="0"/>
            </a:endParaRPr>
          </a:p>
          <a:p>
            <a:r>
              <a:rPr lang="en-US" dirty="0">
                <a:latin typeface="Arial" pitchFamily="34" charset="0"/>
              </a:rPr>
              <a:t>Example:	</a:t>
            </a:r>
            <a:r>
              <a:rPr lang="en-US" dirty="0"/>
              <a:t>"../</a:t>
            </a:r>
            <a:r>
              <a:rPr lang="en-US" dirty="0" err="1"/>
              <a:t>plaf</a:t>
            </a:r>
            <a:r>
              <a:rPr lang="en-US" dirty="0"/>
              <a:t>/images/default/enquiry/critical.gif“</a:t>
            </a:r>
            <a:endParaRPr lang="en-US" dirty="0">
              <a:latin typeface="Arial" pitchFamily="34" charset="0"/>
            </a:endParaRPr>
          </a:p>
          <a:p>
            <a:endParaRPr lang="en-US" dirty="0">
              <a:latin typeface="Arial" pitchFamily="34" charset="0"/>
            </a:endParaRPr>
          </a:p>
          <a:p>
            <a:pPr algn="just"/>
            <a:r>
              <a:rPr lang="en-US" dirty="0">
                <a:latin typeface="Arial" pitchFamily="34" charset="0"/>
              </a:rPr>
              <a:t>Next you will specify the condition in the fourth multi-value OPERATION field. You need to check the value of two fields using an ‘IF’ statement. The value that you specify here checks the value of two fields, namely WORKING.BALANCE and the other field that holds the constant value. LT is the operand used. If the condition is true then the image is displayed. The image is displayed from the path mentioned in the previous OPERATION field. Specify the COLUMN field’s value as 1 as the image has to be displayed in the first column. </a:t>
            </a:r>
          </a:p>
          <a:p>
            <a:endParaRPr lang="en-US" dirty="0">
              <a:latin typeface="Arial" pitchFamily="34" charset="0"/>
            </a:endParaRPr>
          </a:p>
          <a:p>
            <a:r>
              <a:rPr lang="en-US" dirty="0">
                <a:latin typeface="Arial" pitchFamily="34" charset="0"/>
              </a:rPr>
              <a:t>FIELD.DISP.TYPE  - When the condition is true the image is to be displayed, therefore specify the option as ‘IMAGE’  for the field FIELD.DISP.TYPE .</a:t>
            </a:r>
          </a:p>
        </p:txBody>
      </p:sp>
      <p:sp>
        <p:nvSpPr>
          <p:cNvPr id="76804" name="Slide Number Placeholder 4"/>
          <p:cNvSpPr>
            <a:spLocks noGrp="1"/>
          </p:cNvSpPr>
          <p:nvPr>
            <p:ph type="sldNum" sz="quarter" idx="5"/>
          </p:nvPr>
        </p:nvSpPr>
        <p:spPr>
          <a:noFill/>
        </p:spPr>
        <p:txBody>
          <a:bodyPr/>
          <a:lstStyle/>
          <a:p>
            <a:fld id="{7EE1540D-B71B-489B-90AE-67502446EAC7}" type="slidenum">
              <a:rPr lang="en-GB" smtClean="0"/>
              <a:pPr/>
              <a:t>59</a:t>
            </a:fld>
            <a:endParaRPr lang="en-GB"/>
          </a:p>
        </p:txBody>
      </p:sp>
      <p:sp>
        <p:nvSpPr>
          <p:cNvPr id="76805" name="Footer Placeholder 5"/>
          <p:cNvSpPr>
            <a:spLocks noGrp="1"/>
          </p:cNvSpPr>
          <p:nvPr>
            <p:ph type="ftr" sz="quarter" idx="4"/>
          </p:nvPr>
        </p:nvSpPr>
        <p:spPr>
          <a:noFill/>
        </p:spPr>
        <p:txBody>
          <a:bodyPr/>
          <a:lstStyle/>
          <a:p>
            <a:r>
              <a:rPr lang="en-GB"/>
              <a:t>CUS7-Enquiries-Fast Path-Images-R11.01</a:t>
            </a:r>
          </a:p>
        </p:txBody>
      </p:sp>
    </p:spTree>
    <p:extLst>
      <p:ext uri="{BB962C8B-B14F-4D97-AF65-F5344CB8AC3E}">
        <p14:creationId xmlns:p14="http://schemas.microsoft.com/office/powerpoint/2010/main" val="2127911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endParaRPr lang="en-US">
              <a:latin typeface="Arial" pitchFamily="34" charset="0"/>
            </a:endParaRPr>
          </a:p>
          <a:p>
            <a:endParaRPr lang="en-US">
              <a:latin typeface="Arial" pitchFamily="34" charset="0"/>
            </a:endParaRPr>
          </a:p>
          <a:p>
            <a:r>
              <a:rPr lang="en-US">
                <a:latin typeface="Arial" pitchFamily="34" charset="0"/>
              </a:rPr>
              <a:t>Specify the other fields for your enquiry and also the value for COLUMN field for each field. Authorize and execute your enquiry to view the generated  enquiry report. </a:t>
            </a:r>
          </a:p>
        </p:txBody>
      </p:sp>
      <p:sp>
        <p:nvSpPr>
          <p:cNvPr id="77828" name="Slide Number Placeholder 4"/>
          <p:cNvSpPr>
            <a:spLocks noGrp="1"/>
          </p:cNvSpPr>
          <p:nvPr>
            <p:ph type="sldNum" sz="quarter" idx="5"/>
          </p:nvPr>
        </p:nvSpPr>
        <p:spPr>
          <a:noFill/>
        </p:spPr>
        <p:txBody>
          <a:bodyPr/>
          <a:lstStyle/>
          <a:p>
            <a:fld id="{61EC3354-F585-4EBC-9A68-37037E9BFB98}" type="slidenum">
              <a:rPr lang="en-GB" smtClean="0"/>
              <a:pPr/>
              <a:t>60</a:t>
            </a:fld>
            <a:endParaRPr lang="en-GB"/>
          </a:p>
        </p:txBody>
      </p:sp>
      <p:sp>
        <p:nvSpPr>
          <p:cNvPr id="77829" name="Footer Placeholder 5"/>
          <p:cNvSpPr>
            <a:spLocks noGrp="1"/>
          </p:cNvSpPr>
          <p:nvPr>
            <p:ph type="ftr" sz="quarter" idx="4"/>
          </p:nvPr>
        </p:nvSpPr>
        <p:spPr>
          <a:noFill/>
        </p:spPr>
        <p:txBody>
          <a:bodyPr/>
          <a:lstStyle/>
          <a:p>
            <a:r>
              <a:rPr lang="en-GB"/>
              <a:t>CUS7-Enquiries-Fast Path-Images-R11.01</a:t>
            </a:r>
          </a:p>
        </p:txBody>
      </p:sp>
    </p:spTree>
    <p:extLst>
      <p:ext uri="{BB962C8B-B14F-4D97-AF65-F5344CB8AC3E}">
        <p14:creationId xmlns:p14="http://schemas.microsoft.com/office/powerpoint/2010/main" val="34891126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10" descr="lightbulb"/>
          <p:cNvPicPr>
            <a:picLocks noChangeAspect="1" noChangeArrowheads="1"/>
          </p:cNvPicPr>
          <p:nvPr userDrawn="1"/>
        </p:nvPicPr>
        <p:blipFill>
          <a:blip r:embed="rId2" cstate="print"/>
          <a:srcRect t="30475" b="27251"/>
          <a:stretch>
            <a:fillRect/>
          </a:stretch>
        </p:blipFill>
        <p:spPr bwMode="auto">
          <a:xfrm>
            <a:off x="-6350" y="1295400"/>
            <a:ext cx="9150350" cy="5307013"/>
          </a:xfrm>
          <a:prstGeom prst="rect">
            <a:avLst/>
          </a:prstGeom>
          <a:noFill/>
          <a:ln w="9525">
            <a:noFill/>
            <a:miter lim="800000"/>
            <a:headEnd/>
            <a:tailEnd/>
          </a:ln>
        </p:spPr>
      </p:pic>
      <p:pic>
        <p:nvPicPr>
          <p:cNvPr id="5" name="Picture 88" descr="OK_Capgemini"/>
          <p:cNvPicPr>
            <a:picLocks noChangeAspect="1" noChangeArrowheads="1"/>
          </p:cNvPicPr>
          <p:nvPr/>
        </p:nvPicPr>
        <p:blipFill>
          <a:blip r:embed="rId3" cstate="print"/>
          <a:srcRect/>
          <a:stretch>
            <a:fillRect/>
          </a:stretch>
        </p:blipFill>
        <p:spPr bwMode="auto">
          <a:xfrm>
            <a:off x="366713" y="368300"/>
            <a:ext cx="2159000" cy="509588"/>
          </a:xfrm>
          <a:prstGeom prst="rect">
            <a:avLst/>
          </a:prstGeom>
          <a:noFill/>
          <a:ln w="9525">
            <a:noFill/>
            <a:miter lim="800000"/>
            <a:headEnd/>
            <a:tailEnd/>
          </a:ln>
        </p:spPr>
      </p:pic>
      <p:sp>
        <p:nvSpPr>
          <p:cNvPr id="6" name="Freeform 116"/>
          <p:cNvSpPr>
            <a:spLocks/>
          </p:cNvSpPr>
          <p:nvPr/>
        </p:nvSpPr>
        <p:spPr bwMode="gray">
          <a:xfrm>
            <a:off x="0" y="1257300"/>
            <a:ext cx="9151938" cy="5129213"/>
          </a:xfrm>
          <a:custGeom>
            <a:avLst/>
            <a:gdLst/>
            <a:ahLst/>
            <a:cxnLst>
              <a:cxn ang="0">
                <a:pos x="624" y="2135"/>
              </a:cxn>
              <a:cxn ang="0">
                <a:pos x="715" y="2061"/>
              </a:cxn>
              <a:cxn ang="0">
                <a:pos x="805" y="1993"/>
              </a:cxn>
              <a:cxn ang="0">
                <a:pos x="898" y="1930"/>
              </a:cxn>
              <a:cxn ang="0">
                <a:pos x="993" y="1870"/>
              </a:cxn>
              <a:cxn ang="0">
                <a:pos x="1089" y="1816"/>
              </a:cxn>
              <a:cxn ang="0">
                <a:pos x="1285" y="1719"/>
              </a:cxn>
              <a:cxn ang="0">
                <a:pos x="1485" y="1634"/>
              </a:cxn>
              <a:cxn ang="0">
                <a:pos x="1693" y="1560"/>
              </a:cxn>
              <a:cxn ang="0">
                <a:pos x="1904" y="1495"/>
              </a:cxn>
              <a:cxn ang="0">
                <a:pos x="2118" y="1434"/>
              </a:cxn>
              <a:cxn ang="0">
                <a:pos x="2229" y="1406"/>
              </a:cxn>
              <a:cxn ang="0">
                <a:pos x="2475" y="1348"/>
              </a:cxn>
              <a:cxn ang="0">
                <a:pos x="2720" y="1295"/>
              </a:cxn>
              <a:cxn ang="0">
                <a:pos x="3205" y="1200"/>
              </a:cxn>
              <a:cxn ang="0">
                <a:pos x="3198" y="1200"/>
              </a:cxn>
              <a:cxn ang="0">
                <a:pos x="3929" y="1048"/>
              </a:cxn>
              <a:cxn ang="0">
                <a:pos x="4229" y="977"/>
              </a:cxn>
              <a:cxn ang="0">
                <a:pos x="4409" y="928"/>
              </a:cxn>
              <a:cxn ang="0">
                <a:pos x="4573" y="876"/>
              </a:cxn>
              <a:cxn ang="0">
                <a:pos x="4725" y="820"/>
              </a:cxn>
              <a:cxn ang="0">
                <a:pos x="4867" y="757"/>
              </a:cxn>
              <a:cxn ang="0">
                <a:pos x="5000" y="686"/>
              </a:cxn>
              <a:cxn ang="0">
                <a:pos x="5125" y="605"/>
              </a:cxn>
              <a:cxn ang="0">
                <a:pos x="5245" y="513"/>
              </a:cxn>
              <a:cxn ang="0">
                <a:pos x="5362" y="408"/>
              </a:cxn>
              <a:cxn ang="0">
                <a:pos x="5475" y="289"/>
              </a:cxn>
              <a:cxn ang="0">
                <a:pos x="5587" y="153"/>
              </a:cxn>
              <a:cxn ang="0">
                <a:pos x="5697" y="3"/>
              </a:cxn>
              <a:cxn ang="0">
                <a:pos x="0" y="3231"/>
              </a:cxn>
              <a:cxn ang="0">
                <a:pos x="20" y="3231"/>
              </a:cxn>
              <a:cxn ang="0">
                <a:pos x="55" y="3063"/>
              </a:cxn>
              <a:cxn ang="0">
                <a:pos x="102" y="2901"/>
              </a:cxn>
              <a:cxn ang="0">
                <a:pos x="124" y="2845"/>
              </a:cxn>
              <a:cxn ang="0">
                <a:pos x="169" y="2739"/>
              </a:cxn>
              <a:cxn ang="0">
                <a:pos x="220" y="2634"/>
              </a:cxn>
              <a:cxn ang="0">
                <a:pos x="278" y="2536"/>
              </a:cxn>
              <a:cxn ang="0">
                <a:pos x="342" y="2439"/>
              </a:cxn>
              <a:cxn ang="0">
                <a:pos x="415" y="2347"/>
              </a:cxn>
              <a:cxn ang="0">
                <a:pos x="493" y="2258"/>
              </a:cxn>
              <a:cxn ang="0">
                <a:pos x="578" y="2176"/>
              </a:cxn>
              <a:cxn ang="0">
                <a:pos x="624" y="2135"/>
              </a:cxn>
            </a:cxnLst>
            <a:rect l="0" t="0" r="r" b="b"/>
            <a:pathLst>
              <a:path w="5697" h="3231">
                <a:moveTo>
                  <a:pt x="624" y="2135"/>
                </a:moveTo>
                <a:lnTo>
                  <a:pt x="624" y="2135"/>
                </a:lnTo>
                <a:lnTo>
                  <a:pt x="669" y="2098"/>
                </a:lnTo>
                <a:lnTo>
                  <a:pt x="715" y="2061"/>
                </a:lnTo>
                <a:lnTo>
                  <a:pt x="760" y="2026"/>
                </a:lnTo>
                <a:lnTo>
                  <a:pt x="805" y="1993"/>
                </a:lnTo>
                <a:lnTo>
                  <a:pt x="853" y="1961"/>
                </a:lnTo>
                <a:lnTo>
                  <a:pt x="898" y="1930"/>
                </a:lnTo>
                <a:lnTo>
                  <a:pt x="945" y="1900"/>
                </a:lnTo>
                <a:lnTo>
                  <a:pt x="993" y="1870"/>
                </a:lnTo>
                <a:lnTo>
                  <a:pt x="1042" y="1842"/>
                </a:lnTo>
                <a:lnTo>
                  <a:pt x="1089" y="1816"/>
                </a:lnTo>
                <a:lnTo>
                  <a:pt x="1185" y="1764"/>
                </a:lnTo>
                <a:lnTo>
                  <a:pt x="1285" y="1719"/>
                </a:lnTo>
                <a:lnTo>
                  <a:pt x="1385" y="1674"/>
                </a:lnTo>
                <a:lnTo>
                  <a:pt x="1485" y="1634"/>
                </a:lnTo>
                <a:lnTo>
                  <a:pt x="1589" y="1596"/>
                </a:lnTo>
                <a:lnTo>
                  <a:pt x="1693" y="1560"/>
                </a:lnTo>
                <a:lnTo>
                  <a:pt x="1798" y="1527"/>
                </a:lnTo>
                <a:lnTo>
                  <a:pt x="1904" y="1495"/>
                </a:lnTo>
                <a:lnTo>
                  <a:pt x="2011" y="1465"/>
                </a:lnTo>
                <a:lnTo>
                  <a:pt x="2118" y="1434"/>
                </a:lnTo>
                <a:lnTo>
                  <a:pt x="2229" y="1406"/>
                </a:lnTo>
                <a:lnTo>
                  <a:pt x="2229" y="1406"/>
                </a:lnTo>
                <a:lnTo>
                  <a:pt x="2351" y="1376"/>
                </a:lnTo>
                <a:lnTo>
                  <a:pt x="2475" y="1348"/>
                </a:lnTo>
                <a:lnTo>
                  <a:pt x="2596" y="1320"/>
                </a:lnTo>
                <a:lnTo>
                  <a:pt x="2720" y="1295"/>
                </a:lnTo>
                <a:lnTo>
                  <a:pt x="2964" y="1246"/>
                </a:lnTo>
                <a:lnTo>
                  <a:pt x="3205" y="1200"/>
                </a:lnTo>
                <a:lnTo>
                  <a:pt x="3198" y="1200"/>
                </a:lnTo>
                <a:lnTo>
                  <a:pt x="3198" y="1200"/>
                </a:lnTo>
                <a:lnTo>
                  <a:pt x="3705" y="1096"/>
                </a:lnTo>
                <a:lnTo>
                  <a:pt x="3929" y="1048"/>
                </a:lnTo>
                <a:lnTo>
                  <a:pt x="4133" y="1003"/>
                </a:lnTo>
                <a:lnTo>
                  <a:pt x="4229" y="977"/>
                </a:lnTo>
                <a:lnTo>
                  <a:pt x="4320" y="953"/>
                </a:lnTo>
                <a:lnTo>
                  <a:pt x="4409" y="928"/>
                </a:lnTo>
                <a:lnTo>
                  <a:pt x="4493" y="904"/>
                </a:lnTo>
                <a:lnTo>
                  <a:pt x="4573" y="876"/>
                </a:lnTo>
                <a:lnTo>
                  <a:pt x="4651" y="848"/>
                </a:lnTo>
                <a:lnTo>
                  <a:pt x="4725" y="820"/>
                </a:lnTo>
                <a:lnTo>
                  <a:pt x="4798" y="789"/>
                </a:lnTo>
                <a:lnTo>
                  <a:pt x="4867" y="757"/>
                </a:lnTo>
                <a:lnTo>
                  <a:pt x="4935" y="721"/>
                </a:lnTo>
                <a:lnTo>
                  <a:pt x="5000" y="686"/>
                </a:lnTo>
                <a:lnTo>
                  <a:pt x="5064" y="647"/>
                </a:lnTo>
                <a:lnTo>
                  <a:pt x="5125" y="605"/>
                </a:lnTo>
                <a:lnTo>
                  <a:pt x="5187" y="561"/>
                </a:lnTo>
                <a:lnTo>
                  <a:pt x="5245" y="513"/>
                </a:lnTo>
                <a:lnTo>
                  <a:pt x="5304" y="462"/>
                </a:lnTo>
                <a:lnTo>
                  <a:pt x="5362" y="408"/>
                </a:lnTo>
                <a:lnTo>
                  <a:pt x="5418" y="351"/>
                </a:lnTo>
                <a:lnTo>
                  <a:pt x="5475" y="289"/>
                </a:lnTo>
                <a:lnTo>
                  <a:pt x="5531" y="222"/>
                </a:lnTo>
                <a:lnTo>
                  <a:pt x="5587" y="153"/>
                </a:lnTo>
                <a:lnTo>
                  <a:pt x="5644" y="80"/>
                </a:lnTo>
                <a:lnTo>
                  <a:pt x="5697" y="3"/>
                </a:lnTo>
                <a:lnTo>
                  <a:pt x="0" y="0"/>
                </a:lnTo>
                <a:lnTo>
                  <a:pt x="0" y="3231"/>
                </a:lnTo>
                <a:lnTo>
                  <a:pt x="20" y="3231"/>
                </a:lnTo>
                <a:lnTo>
                  <a:pt x="20" y="3231"/>
                </a:lnTo>
                <a:lnTo>
                  <a:pt x="35" y="3149"/>
                </a:lnTo>
                <a:lnTo>
                  <a:pt x="55" y="3063"/>
                </a:lnTo>
                <a:lnTo>
                  <a:pt x="76" y="2983"/>
                </a:lnTo>
                <a:lnTo>
                  <a:pt x="102" y="2901"/>
                </a:lnTo>
                <a:lnTo>
                  <a:pt x="102" y="2901"/>
                </a:lnTo>
                <a:lnTo>
                  <a:pt x="124" y="2845"/>
                </a:lnTo>
                <a:lnTo>
                  <a:pt x="145" y="2791"/>
                </a:lnTo>
                <a:lnTo>
                  <a:pt x="169" y="2739"/>
                </a:lnTo>
                <a:lnTo>
                  <a:pt x="193" y="2686"/>
                </a:lnTo>
                <a:lnTo>
                  <a:pt x="220" y="2634"/>
                </a:lnTo>
                <a:lnTo>
                  <a:pt x="247" y="2586"/>
                </a:lnTo>
                <a:lnTo>
                  <a:pt x="278" y="2536"/>
                </a:lnTo>
                <a:lnTo>
                  <a:pt x="309" y="2487"/>
                </a:lnTo>
                <a:lnTo>
                  <a:pt x="342" y="2439"/>
                </a:lnTo>
                <a:lnTo>
                  <a:pt x="378" y="2392"/>
                </a:lnTo>
                <a:lnTo>
                  <a:pt x="415" y="2347"/>
                </a:lnTo>
                <a:lnTo>
                  <a:pt x="453" y="2303"/>
                </a:lnTo>
                <a:lnTo>
                  <a:pt x="493" y="2258"/>
                </a:lnTo>
                <a:lnTo>
                  <a:pt x="535" y="2217"/>
                </a:lnTo>
                <a:lnTo>
                  <a:pt x="578" y="2176"/>
                </a:lnTo>
                <a:lnTo>
                  <a:pt x="624" y="2135"/>
                </a:lnTo>
                <a:lnTo>
                  <a:pt x="624" y="2135"/>
                </a:lnTo>
                <a:close/>
              </a:path>
            </a:pathLst>
          </a:custGeom>
          <a:solidFill>
            <a:schemeClr val="bg1"/>
          </a:solidFill>
          <a:ln w="9525">
            <a:noFill/>
            <a:round/>
            <a:headEnd/>
            <a:tailEnd/>
          </a:ln>
        </p:spPr>
        <p:txBody>
          <a:bodyPr/>
          <a:lstStyle/>
          <a:p>
            <a:pPr algn="ctr" eaLnBrk="0" hangingPunct="0">
              <a:lnSpc>
                <a:spcPct val="85000"/>
              </a:lnSpc>
              <a:defRPr/>
            </a:pPr>
            <a:endParaRPr lang="en-US">
              <a:ea typeface="+mn-ea"/>
              <a:cs typeface="+mn-cs"/>
            </a:endParaRPr>
          </a:p>
        </p:txBody>
      </p:sp>
      <p:sp>
        <p:nvSpPr>
          <p:cNvPr id="7" name="Rectangle 117"/>
          <p:cNvSpPr>
            <a:spLocks noChangeArrowheads="1"/>
          </p:cNvSpPr>
          <p:nvPr/>
        </p:nvSpPr>
        <p:spPr bwMode="gray">
          <a:xfrm>
            <a:off x="0" y="6386513"/>
            <a:ext cx="9144000" cy="471487"/>
          </a:xfrm>
          <a:prstGeom prst="rect">
            <a:avLst/>
          </a:prstGeom>
          <a:solidFill>
            <a:srgbClr val="FFFFFF"/>
          </a:solidFill>
          <a:ln w="9525" algn="ctr">
            <a:noFill/>
            <a:miter lim="800000"/>
            <a:headEnd/>
            <a:tailEnd/>
          </a:ln>
          <a:effectLst/>
        </p:spPr>
        <p:txBody>
          <a:bodyPr lIns="0" tIns="0" rIns="0" bIns="0" anchor="ctr">
            <a:spAutoFit/>
          </a:bodyPr>
          <a:lstStyle/>
          <a:p>
            <a:pPr algn="ctr" eaLnBrk="0" hangingPunct="0">
              <a:lnSpc>
                <a:spcPct val="85000"/>
              </a:lnSpc>
              <a:defRPr/>
            </a:pPr>
            <a:endParaRPr lang="en-US">
              <a:ea typeface="+mn-ea"/>
              <a:cs typeface="+mn-cs"/>
            </a:endParaRPr>
          </a:p>
        </p:txBody>
      </p:sp>
      <p:sp>
        <p:nvSpPr>
          <p:cNvPr id="8" name="Oval 118"/>
          <p:cNvSpPr>
            <a:spLocks noChangeArrowheads="1"/>
          </p:cNvSpPr>
          <p:nvPr/>
        </p:nvSpPr>
        <p:spPr bwMode="gray">
          <a:xfrm>
            <a:off x="7808913" y="5943600"/>
            <a:ext cx="914400" cy="914400"/>
          </a:xfrm>
          <a:prstGeom prst="ellipse">
            <a:avLst/>
          </a:prstGeom>
          <a:solidFill>
            <a:srgbClr val="FFFFFF"/>
          </a:solidFill>
          <a:ln w="9525" algn="ctr">
            <a:noFill/>
            <a:round/>
            <a:headEnd/>
            <a:tailEnd/>
          </a:ln>
          <a:effectLst/>
        </p:spPr>
        <p:txBody>
          <a:bodyPr wrap="none" lIns="0" tIns="0" rIns="0" bIns="0" anchor="ctr">
            <a:spAutoFit/>
          </a:bodyPr>
          <a:lstStyle/>
          <a:p>
            <a:pPr algn="ctr" eaLnBrk="0" hangingPunct="0">
              <a:lnSpc>
                <a:spcPct val="85000"/>
              </a:lnSpc>
              <a:defRPr/>
            </a:pPr>
            <a:endParaRPr lang="en-US">
              <a:ea typeface="+mn-ea"/>
              <a:cs typeface="+mn-cs"/>
            </a:endParaRPr>
          </a:p>
        </p:txBody>
      </p:sp>
      <p:pic>
        <p:nvPicPr>
          <p:cNvPr id="9" name="Picture 119" descr="CBE_CMJN"/>
          <p:cNvPicPr>
            <a:picLocks noChangeAspect="1" noChangeArrowheads="1"/>
          </p:cNvPicPr>
          <p:nvPr/>
        </p:nvPicPr>
        <p:blipFill>
          <a:blip r:embed="rId4" cstate="print"/>
          <a:srcRect/>
          <a:stretch>
            <a:fillRect/>
          </a:stretch>
        </p:blipFill>
        <p:spPr bwMode="gray">
          <a:xfrm>
            <a:off x="7877175" y="6010275"/>
            <a:ext cx="768350" cy="744538"/>
          </a:xfrm>
          <a:prstGeom prst="rect">
            <a:avLst/>
          </a:prstGeom>
          <a:noFill/>
          <a:ln w="9525">
            <a:noFill/>
            <a:miter lim="800000"/>
            <a:headEnd/>
            <a:tailEnd/>
          </a:ln>
        </p:spPr>
      </p:pic>
      <p:pic>
        <p:nvPicPr>
          <p:cNvPr id="10" name="Picture 120" descr="Untitled-1"/>
          <p:cNvPicPr>
            <a:picLocks noChangeAspect="1" noChangeArrowheads="1"/>
          </p:cNvPicPr>
          <p:nvPr/>
        </p:nvPicPr>
        <p:blipFill>
          <a:blip r:embed="rId5" cstate="print"/>
          <a:srcRect/>
          <a:stretch>
            <a:fillRect/>
          </a:stretch>
        </p:blipFill>
        <p:spPr bwMode="gray">
          <a:xfrm>
            <a:off x="5053013" y="6564313"/>
            <a:ext cx="2760662" cy="120650"/>
          </a:xfrm>
          <a:prstGeom prst="rect">
            <a:avLst/>
          </a:prstGeom>
          <a:noFill/>
          <a:ln w="9525">
            <a:noFill/>
            <a:miter lim="800000"/>
            <a:headEnd/>
            <a:tailEnd/>
          </a:ln>
        </p:spPr>
      </p:pic>
      <p:sp>
        <p:nvSpPr>
          <p:cNvPr id="46090" name="Rectangle 10"/>
          <p:cNvSpPr>
            <a:spLocks noGrp="1" noChangeArrowheads="1"/>
          </p:cNvSpPr>
          <p:nvPr>
            <p:ph type="ctrTitle" sz="quarter"/>
          </p:nvPr>
        </p:nvSpPr>
        <p:spPr>
          <a:xfrm>
            <a:off x="0" y="1501775"/>
            <a:ext cx="8391525" cy="1038225"/>
          </a:xfrm>
        </p:spPr>
        <p:txBody>
          <a:bodyPr lIns="685800" tIns="91440" bIns="91440" anchor="b">
            <a:spAutoFit/>
          </a:bodyPr>
          <a:lstStyle>
            <a:lvl1pPr fontAlgn="t">
              <a:spcAft>
                <a:spcPct val="20000"/>
              </a:spcAft>
              <a:defRPr sz="2800"/>
            </a:lvl1pPr>
          </a:lstStyle>
          <a:p>
            <a:r>
              <a:rPr lang="fr-FR" altLang="en-US"/>
              <a:t>Main Title</a:t>
            </a:r>
            <a:br>
              <a:rPr lang="fr-FR" altLang="en-US"/>
            </a:br>
            <a:r>
              <a:rPr lang="fr-FR" altLang="en-US"/>
              <a:t>(Arial narrow, </a:t>
            </a:r>
            <a:r>
              <a:rPr lang="en-US" altLang="en-US"/>
              <a:t>28</a:t>
            </a:r>
            <a:r>
              <a:rPr lang="fr-FR" altLang="en-US"/>
              <a:t>pt -Maximum 2 lines)</a:t>
            </a:r>
            <a:endParaRPr lang="fr-FR"/>
          </a:p>
        </p:txBody>
      </p:sp>
      <p:sp>
        <p:nvSpPr>
          <p:cNvPr id="46089" name="Rectangle 9"/>
          <p:cNvSpPr>
            <a:spLocks noGrp="1" noChangeArrowheads="1"/>
          </p:cNvSpPr>
          <p:nvPr>
            <p:ph type="subTitle" sz="quarter" idx="1"/>
          </p:nvPr>
        </p:nvSpPr>
        <p:spPr>
          <a:xfrm>
            <a:off x="0" y="2576513"/>
            <a:ext cx="5367338" cy="788987"/>
          </a:xfrm>
        </p:spPr>
        <p:txBody>
          <a:bodyPr lIns="685800" tIns="91440" bIns="91440">
            <a:spAutoFit/>
          </a:bodyPr>
          <a:lstStyle>
            <a:lvl1pPr>
              <a:buClrTx/>
              <a:buFontTx/>
              <a:buNone/>
              <a:defRPr b="1">
                <a:latin typeface="Arial Narrow" pitchFamily="34" charset="0"/>
              </a:defRPr>
            </a:lvl1pPr>
          </a:lstStyle>
          <a:p>
            <a:r>
              <a:rPr lang="fr-FR" altLang="en-US"/>
              <a:t>Sub-title (date, name)</a:t>
            </a:r>
          </a:p>
          <a:p>
            <a:r>
              <a:rPr lang="fr-FR" altLang="en-US"/>
              <a:t>Arial</a:t>
            </a:r>
            <a:r>
              <a:rPr lang="en-US" altLang="en-US"/>
              <a:t> Narrow, M</a:t>
            </a:r>
            <a:r>
              <a:rPr lang="fr-FR" altLang="en-US"/>
              <a:t>aximum 2 lines</a:t>
            </a:r>
            <a:endParaRPr lang="fr-FR"/>
          </a:p>
        </p:txBody>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CE3AA3A2-CAE0-40E6-8C9F-72E81B44A68F}" type="slidenum">
              <a:rPr lang="en-US"/>
              <a:pPr>
                <a:defRPr/>
              </a:pPr>
              <a:t>‹#›</a:t>
            </a:fld>
            <a:endParaRPr lang="en-US"/>
          </a:p>
        </p:txBody>
      </p: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0213" y="136525"/>
            <a:ext cx="2178050" cy="59896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44475" y="136525"/>
            <a:ext cx="6383338" cy="59896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E3811788-64A3-44B8-8030-DF2A366D5C66}" type="slidenum">
              <a:rPr lang="en-US"/>
              <a:pPr>
                <a:defRPr/>
              </a:pPr>
              <a:t>‹#›</a:t>
            </a:fld>
            <a:endParaRPr lang="en-US"/>
          </a:p>
        </p:txBody>
      </p:sp>
    </p:spTree>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44475" y="136525"/>
            <a:ext cx="8713788" cy="549275"/>
          </a:xfrm>
        </p:spPr>
        <p:txBody>
          <a:bodyPr/>
          <a:lstStyle/>
          <a:p>
            <a:r>
              <a:rPr lang="en-US"/>
              <a:t>Click to edit Master title style</a:t>
            </a:r>
          </a:p>
        </p:txBody>
      </p:sp>
      <p:sp>
        <p:nvSpPr>
          <p:cNvPr id="3" name="Table Placeholder 2"/>
          <p:cNvSpPr>
            <a:spLocks noGrp="1"/>
          </p:cNvSpPr>
          <p:nvPr>
            <p:ph type="tbl" idx="1"/>
          </p:nvPr>
        </p:nvSpPr>
        <p:spPr>
          <a:xfrm>
            <a:off x="244475" y="1265238"/>
            <a:ext cx="8713788" cy="4860925"/>
          </a:xfrm>
        </p:spPr>
        <p:txBody>
          <a:bodyPr/>
          <a:lstStyle/>
          <a:p>
            <a:pPr lvl="0"/>
            <a:endParaRPr lang="en-US" noProof="0"/>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F0A95784-1BCD-4494-A041-009CEFD61BB1}" type="slidenum">
              <a:rPr lang="en-US"/>
              <a:pPr>
                <a:defRPr/>
              </a:pPr>
              <a:t>‹#›</a:t>
            </a:fld>
            <a:endParaRPr lang="en-US"/>
          </a:p>
        </p:txBody>
      </p:sp>
    </p:spTree>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08FEB340-1270-485C-B614-5F4BDDA044DE}" type="slidenum">
              <a:rPr lang="en-US"/>
              <a:pPr>
                <a:defRPr/>
              </a:pPr>
              <a:t>‹#›</a:t>
            </a:fld>
            <a:endParaRPr lang="en-US"/>
          </a:p>
        </p:txBody>
      </p:sp>
    </p:spTree>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244475" y="136525"/>
            <a:ext cx="8713788" cy="549275"/>
          </a:xfrm>
        </p:spPr>
        <p:txBody>
          <a:bodyPr/>
          <a:lstStyle/>
          <a:p>
            <a:r>
              <a:rPr lang="en-US"/>
              <a:t>Click to edit Master title style</a:t>
            </a:r>
          </a:p>
        </p:txBody>
      </p:sp>
      <p:sp>
        <p:nvSpPr>
          <p:cNvPr id="3" name="SmartArt Placeholder 2"/>
          <p:cNvSpPr>
            <a:spLocks noGrp="1"/>
          </p:cNvSpPr>
          <p:nvPr>
            <p:ph type="dgm" idx="1"/>
          </p:nvPr>
        </p:nvSpPr>
        <p:spPr>
          <a:xfrm>
            <a:off x="244475" y="1265238"/>
            <a:ext cx="8713788" cy="4860925"/>
          </a:xfrm>
        </p:spPr>
        <p:txBody>
          <a:bodyPr/>
          <a:lstStyle/>
          <a:p>
            <a:pPr lvl="0"/>
            <a:endParaRPr lang="en-US" noProof="0"/>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07B101B1-43A3-4F68-8FF5-89B248584124}" type="slidenum">
              <a:rPr lang="en-US"/>
              <a:pPr>
                <a:defRPr/>
              </a:pPr>
              <a:t>‹#›</a:t>
            </a:fld>
            <a:endParaRPr lang="en-US"/>
          </a:p>
        </p:txBody>
      </p:sp>
    </p:spTree>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44475" y="136525"/>
            <a:ext cx="8713788" cy="5989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4" name="Rectangle 103"/>
          <p:cNvSpPr>
            <a:spLocks noGrp="1" noChangeArrowheads="1"/>
          </p:cNvSpPr>
          <p:nvPr>
            <p:ph type="sldNum" sz="quarter" idx="11"/>
          </p:nvPr>
        </p:nvSpPr>
        <p:spPr>
          <a:ln/>
        </p:spPr>
        <p:txBody>
          <a:bodyPr/>
          <a:lstStyle>
            <a:lvl1pPr>
              <a:defRPr/>
            </a:lvl1pPr>
          </a:lstStyle>
          <a:p>
            <a:pPr>
              <a:defRPr/>
            </a:pPr>
            <a:fld id="{33020149-1A45-4B74-8394-ADAF5725398D}" type="slidenum">
              <a:rPr lang="en-US"/>
              <a:pPr>
                <a:defRPr/>
              </a:pPr>
              <a:t>‹#›</a:t>
            </a:fld>
            <a:endParaRPr lang="en-US"/>
          </a:p>
        </p:txBody>
      </p:sp>
    </p:spTree>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144463"/>
            <a:ext cx="7010400" cy="381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685800" y="1295400"/>
            <a:ext cx="38100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295400"/>
            <a:ext cx="38100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26"/>
          <p:cNvSpPr>
            <a:spLocks noGrp="1" noChangeArrowheads="1"/>
          </p:cNvSpPr>
          <p:nvPr>
            <p:ph type="sldNum" sz="quarter" idx="10"/>
          </p:nvPr>
        </p:nvSpPr>
        <p:spPr>
          <a:ln/>
        </p:spPr>
        <p:txBody>
          <a:bodyPr/>
          <a:lstStyle>
            <a:lvl1pPr>
              <a:defRPr/>
            </a:lvl1pPr>
          </a:lstStyle>
          <a:p>
            <a:pPr>
              <a:defRPr/>
            </a:pPr>
            <a:r>
              <a:rPr lang="en-GB"/>
              <a:t>Slide </a:t>
            </a:r>
            <a:fld id="{F5684B41-0C3D-41DE-A768-5AF0A5BCF86A}" type="slidenum">
              <a:rPr lang="en-GB"/>
              <a:pPr>
                <a:defRPr/>
              </a:pPr>
              <a:t>‹#›</a:t>
            </a:fld>
            <a:endParaRPr lang="en-GB"/>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AE72FC40-BA65-4A86-8DAC-7CB69408270E}" type="slidenum">
              <a:rPr lang="en-US"/>
              <a:pPr>
                <a:defRPr/>
              </a:pPr>
              <a:t>‹#›</a:t>
            </a:fld>
            <a:endParaRPr lang="en-US"/>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3EC280CA-6467-46D3-8E6D-78E96455CC8F}" type="slidenum">
              <a:rPr lang="en-US"/>
              <a:pPr>
                <a:defRPr/>
              </a:pPr>
              <a:t>‹#›</a:t>
            </a:fld>
            <a:endParaRPr lang="en-US"/>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44475" y="1265238"/>
            <a:ext cx="4279900" cy="4860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76775" y="1265238"/>
            <a:ext cx="4281488" cy="4860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6" name="Rectangle 103"/>
          <p:cNvSpPr>
            <a:spLocks noGrp="1" noChangeArrowheads="1"/>
          </p:cNvSpPr>
          <p:nvPr>
            <p:ph type="sldNum" sz="quarter" idx="11"/>
          </p:nvPr>
        </p:nvSpPr>
        <p:spPr>
          <a:ln/>
        </p:spPr>
        <p:txBody>
          <a:bodyPr/>
          <a:lstStyle>
            <a:lvl1pPr>
              <a:defRPr/>
            </a:lvl1pPr>
          </a:lstStyle>
          <a:p>
            <a:pPr>
              <a:defRPr/>
            </a:pPr>
            <a:fld id="{3093D6B4-98C0-48FC-92BE-3509B600C61F}" type="slidenum">
              <a:rPr lang="en-US"/>
              <a:pPr>
                <a:defRPr/>
              </a:pPr>
              <a:t>‹#›</a:t>
            </a:fld>
            <a:endParaRPr lang="en-US"/>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8" name="Rectangle 103"/>
          <p:cNvSpPr>
            <a:spLocks noGrp="1" noChangeArrowheads="1"/>
          </p:cNvSpPr>
          <p:nvPr>
            <p:ph type="sldNum" sz="quarter" idx="11"/>
          </p:nvPr>
        </p:nvSpPr>
        <p:spPr>
          <a:ln/>
        </p:spPr>
        <p:txBody>
          <a:bodyPr/>
          <a:lstStyle>
            <a:lvl1pPr>
              <a:defRPr/>
            </a:lvl1pPr>
          </a:lstStyle>
          <a:p>
            <a:pPr>
              <a:defRPr/>
            </a:pPr>
            <a:fld id="{EED565F7-0839-4A7B-B3CC-C8DD0CD2058C}" type="slidenum">
              <a:rPr lang="en-US"/>
              <a:pPr>
                <a:defRPr/>
              </a:pPr>
              <a:t>‹#›</a:t>
            </a:fld>
            <a:endParaRPr lang="en-US"/>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4" name="Rectangle 103"/>
          <p:cNvSpPr>
            <a:spLocks noGrp="1" noChangeArrowheads="1"/>
          </p:cNvSpPr>
          <p:nvPr>
            <p:ph type="sldNum" sz="quarter" idx="11"/>
          </p:nvPr>
        </p:nvSpPr>
        <p:spPr>
          <a:ln/>
        </p:spPr>
        <p:txBody>
          <a:bodyPr/>
          <a:lstStyle>
            <a:lvl1pPr>
              <a:defRPr/>
            </a:lvl1pPr>
          </a:lstStyle>
          <a:p>
            <a:pPr>
              <a:defRPr/>
            </a:pPr>
            <a:fld id="{D2681CC5-53B3-4CEB-A21C-A6B122A25B34}" type="slidenum">
              <a:rPr lang="en-US"/>
              <a:pPr>
                <a:defRPr/>
              </a:pPr>
              <a:t>‹#›</a:t>
            </a:fld>
            <a:endParaRPr lang="en-US"/>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3" name="Rectangle 103"/>
          <p:cNvSpPr>
            <a:spLocks noGrp="1" noChangeArrowheads="1"/>
          </p:cNvSpPr>
          <p:nvPr>
            <p:ph type="sldNum" sz="quarter" idx="11"/>
          </p:nvPr>
        </p:nvSpPr>
        <p:spPr>
          <a:ln/>
        </p:spPr>
        <p:txBody>
          <a:bodyPr/>
          <a:lstStyle>
            <a:lvl1pPr>
              <a:defRPr/>
            </a:lvl1pPr>
          </a:lstStyle>
          <a:p>
            <a:pPr>
              <a:defRPr/>
            </a:pPr>
            <a:fld id="{890B3B4D-6A6E-4577-80C0-9AEB1A69BD0D}" type="slidenum">
              <a:rPr lang="en-US"/>
              <a:pPr>
                <a:defRPr/>
              </a:pPr>
              <a:t>‹#›</a:t>
            </a:fld>
            <a:endParaRPr lang="en-US"/>
          </a:p>
        </p:txBody>
      </p:sp>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6" name="Rectangle 103"/>
          <p:cNvSpPr>
            <a:spLocks noGrp="1" noChangeArrowheads="1"/>
          </p:cNvSpPr>
          <p:nvPr>
            <p:ph type="sldNum" sz="quarter" idx="11"/>
          </p:nvPr>
        </p:nvSpPr>
        <p:spPr>
          <a:ln/>
        </p:spPr>
        <p:txBody>
          <a:bodyPr/>
          <a:lstStyle>
            <a:lvl1pPr>
              <a:defRPr/>
            </a:lvl1pPr>
          </a:lstStyle>
          <a:p>
            <a:pPr>
              <a:defRPr/>
            </a:pPr>
            <a:fld id="{3C847F39-586C-4F30-91CC-44F2D51FFEE7}" type="slidenum">
              <a:rPr lang="en-US"/>
              <a:pPr>
                <a:defRPr/>
              </a:pPr>
              <a:t>‹#›</a:t>
            </a:fld>
            <a:endParaRPr lang="en-US"/>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6" name="Rectangle 103"/>
          <p:cNvSpPr>
            <a:spLocks noGrp="1" noChangeArrowheads="1"/>
          </p:cNvSpPr>
          <p:nvPr>
            <p:ph type="sldNum" sz="quarter" idx="11"/>
          </p:nvPr>
        </p:nvSpPr>
        <p:spPr>
          <a:ln/>
        </p:spPr>
        <p:txBody>
          <a:bodyPr/>
          <a:lstStyle>
            <a:lvl1pPr>
              <a:defRPr/>
            </a:lvl1pPr>
          </a:lstStyle>
          <a:p>
            <a:pPr>
              <a:defRPr/>
            </a:pPr>
            <a:fld id="{E4D326F6-A79F-44C9-9D70-349132F84786}" type="slidenum">
              <a:rPr lang="en-US"/>
              <a:pPr>
                <a:defRPr/>
              </a:pPr>
              <a:t>‹#›</a:t>
            </a:fld>
            <a:endParaRPr lang="en-US"/>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cstate="print"/>
          <a:srcRect/>
          <a:stretch>
            <a:fillRect/>
          </a:stretch>
        </a:blipFill>
        <a:effectLst/>
      </p:bgPr>
    </p:bg>
    <p:spTree>
      <p:nvGrpSpPr>
        <p:cNvPr id="1" name=""/>
        <p:cNvGrpSpPr/>
        <p:nvPr/>
      </p:nvGrpSpPr>
      <p:grpSpPr>
        <a:xfrm>
          <a:off x="0" y="0"/>
          <a:ext cx="0" cy="0"/>
          <a:chOff x="0" y="0"/>
          <a:chExt cx="0" cy="0"/>
        </a:xfrm>
      </p:grpSpPr>
      <p:sp>
        <p:nvSpPr>
          <p:cNvPr id="45157" name="Rectangle 101"/>
          <p:cNvSpPr>
            <a:spLocks noGrp="1" noChangeArrowheads="1"/>
          </p:cNvSpPr>
          <p:nvPr>
            <p:ph type="dt" sz="half" idx="2"/>
          </p:nvPr>
        </p:nvSpPr>
        <p:spPr bwMode="auto">
          <a:xfrm>
            <a:off x="6877050" y="6686550"/>
            <a:ext cx="1836738" cy="103188"/>
          </a:xfrm>
          <a:prstGeom prst="rect">
            <a:avLst/>
          </a:prstGeom>
          <a:noFill/>
          <a:ln w="9525">
            <a:noFill/>
            <a:miter lim="800000"/>
            <a:headEnd/>
            <a:tailEnd/>
          </a:ln>
          <a:effectLst/>
        </p:spPr>
        <p:txBody>
          <a:bodyPr vert="horz" wrap="none" lIns="36000" tIns="0" rIns="45720" bIns="0" numCol="1" anchor="ctr" anchorCtr="0" compatLnSpc="1">
            <a:prstTxWarp prst="textNoShape">
              <a:avLst/>
            </a:prstTxWarp>
            <a:spAutoFit/>
          </a:bodyPr>
          <a:lstStyle>
            <a:lvl1pPr algn="r" eaLnBrk="0" hangingPunct="0">
              <a:lnSpc>
                <a:spcPct val="85000"/>
              </a:lnSpc>
              <a:defRPr sz="800" b="0">
                <a:solidFill>
                  <a:srgbClr val="000000"/>
                </a:solidFill>
                <a:latin typeface="Arial" pitchFamily="34" charset="0"/>
                <a:ea typeface="+mn-ea"/>
                <a:cs typeface="+mn-cs"/>
              </a:defRPr>
            </a:lvl1pPr>
          </a:lstStyle>
          <a:p>
            <a:pPr>
              <a:defRPr/>
            </a:pPr>
            <a:r>
              <a:rPr lang="fr-FR" dirty="0"/>
              <a:t>© 2010 Capgemini - All rights reserved</a:t>
            </a:r>
            <a:endParaRPr lang="en-US" dirty="0"/>
          </a:p>
        </p:txBody>
      </p:sp>
      <p:sp>
        <p:nvSpPr>
          <p:cNvPr id="45159" name="Rectangle 103"/>
          <p:cNvSpPr>
            <a:spLocks noGrp="1" noChangeArrowheads="1"/>
          </p:cNvSpPr>
          <p:nvPr>
            <p:ph type="sldNum" sz="quarter" idx="4"/>
          </p:nvPr>
        </p:nvSpPr>
        <p:spPr bwMode="auto">
          <a:xfrm>
            <a:off x="8769350" y="6673850"/>
            <a:ext cx="238125" cy="130175"/>
          </a:xfrm>
          <a:prstGeom prst="rect">
            <a:avLst/>
          </a:prstGeom>
          <a:noFill/>
          <a:ln w="9525">
            <a:noFill/>
            <a:miter lim="800000"/>
            <a:headEnd/>
            <a:tailEnd/>
          </a:ln>
          <a:effectLst/>
        </p:spPr>
        <p:txBody>
          <a:bodyPr vert="horz" wrap="none" lIns="36000" tIns="0" rIns="45720" bIns="0" numCol="1" anchor="ctr" anchorCtr="0" compatLnSpc="1">
            <a:prstTxWarp prst="textNoShape">
              <a:avLst/>
            </a:prstTxWarp>
            <a:spAutoFit/>
          </a:bodyPr>
          <a:lstStyle>
            <a:lvl1pPr algn="r" eaLnBrk="0" hangingPunct="0">
              <a:lnSpc>
                <a:spcPct val="85000"/>
              </a:lnSpc>
              <a:defRPr sz="1000">
                <a:solidFill>
                  <a:srgbClr val="000000"/>
                </a:solidFill>
                <a:latin typeface="Arial" charset="0"/>
                <a:ea typeface="+mn-ea"/>
                <a:cs typeface="+mn-cs"/>
              </a:defRPr>
            </a:lvl1pPr>
          </a:lstStyle>
          <a:p>
            <a:pPr>
              <a:defRPr/>
            </a:pPr>
            <a:fld id="{DA7989BE-E6B4-474D-BF76-99F91247D79C}" type="slidenum">
              <a:rPr lang="en-US"/>
              <a:pPr>
                <a:defRPr/>
              </a:pPr>
              <a:t>‹#›</a:t>
            </a:fld>
            <a:endParaRPr lang="en-US"/>
          </a:p>
        </p:txBody>
      </p:sp>
      <p:sp>
        <p:nvSpPr>
          <p:cNvPr id="45138" name="Line 82"/>
          <p:cNvSpPr>
            <a:spLocks noChangeShapeType="1"/>
          </p:cNvSpPr>
          <p:nvPr/>
        </p:nvSpPr>
        <p:spPr bwMode="auto">
          <a:xfrm>
            <a:off x="1588" y="776288"/>
            <a:ext cx="9142412" cy="0"/>
          </a:xfrm>
          <a:prstGeom prst="line">
            <a:avLst/>
          </a:prstGeom>
          <a:noFill/>
          <a:ln w="25400">
            <a:solidFill>
              <a:schemeClr val="folHlink"/>
            </a:solidFill>
            <a:round/>
            <a:headEnd/>
            <a:tailEnd/>
          </a:ln>
          <a:effectLst/>
        </p:spPr>
        <p:txBody>
          <a:bodyPr wrap="none" anchor="ctr"/>
          <a:lstStyle/>
          <a:p>
            <a:pPr algn="ctr" eaLnBrk="0" hangingPunct="0">
              <a:lnSpc>
                <a:spcPct val="85000"/>
              </a:lnSpc>
              <a:defRPr/>
            </a:pPr>
            <a:endParaRPr lang="en-US">
              <a:ea typeface="+mn-ea"/>
              <a:cs typeface="+mn-cs"/>
            </a:endParaRPr>
          </a:p>
        </p:txBody>
      </p:sp>
      <p:sp>
        <p:nvSpPr>
          <p:cNvPr id="1030" name="Rectangle 134"/>
          <p:cNvSpPr>
            <a:spLocks noGrp="1" noChangeArrowheads="1"/>
          </p:cNvSpPr>
          <p:nvPr>
            <p:ph type="title"/>
          </p:nvPr>
        </p:nvSpPr>
        <p:spPr bwMode="auto">
          <a:xfrm>
            <a:off x="244475" y="136525"/>
            <a:ext cx="8713788" cy="5492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1" name="Rectangle 135"/>
          <p:cNvSpPr>
            <a:spLocks noGrp="1" noChangeArrowheads="1"/>
          </p:cNvSpPr>
          <p:nvPr>
            <p:ph type="body" idx="1"/>
          </p:nvPr>
        </p:nvSpPr>
        <p:spPr bwMode="auto">
          <a:xfrm>
            <a:off x="244475" y="1265238"/>
            <a:ext cx="8713788" cy="4860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32" name="Picture 138" descr="OK_Capgemini"/>
          <p:cNvPicPr>
            <a:picLocks noChangeAspect="1" noChangeArrowheads="1"/>
          </p:cNvPicPr>
          <p:nvPr/>
        </p:nvPicPr>
        <p:blipFill>
          <a:blip r:embed="rId19" cstate="print">
            <a:clrChange>
              <a:clrFrom>
                <a:srgbClr val="FFFFFF"/>
              </a:clrFrom>
              <a:clrTo>
                <a:srgbClr val="FFFFFF">
                  <a:alpha val="0"/>
                </a:srgbClr>
              </a:clrTo>
            </a:clrChange>
          </a:blip>
          <a:srcRect/>
          <a:stretch>
            <a:fillRect/>
          </a:stretch>
        </p:blipFill>
        <p:spPr bwMode="auto">
          <a:xfrm>
            <a:off x="158750" y="6392863"/>
            <a:ext cx="1439863" cy="3397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8" r:id="rId1"/>
    <p:sldLayoutId id="2147483667" r:id="rId2"/>
    <p:sldLayoutId id="2147483666" r:id="rId3"/>
    <p:sldLayoutId id="2147483665" r:id="rId4"/>
    <p:sldLayoutId id="2147483664" r:id="rId5"/>
    <p:sldLayoutId id="2147483663" r:id="rId6"/>
    <p:sldLayoutId id="2147483662" r:id="rId7"/>
    <p:sldLayoutId id="2147483661" r:id="rId8"/>
    <p:sldLayoutId id="2147483660" r:id="rId9"/>
    <p:sldLayoutId id="2147483659" r:id="rId10"/>
    <p:sldLayoutId id="2147483658" r:id="rId11"/>
    <p:sldLayoutId id="2147483657" r:id="rId12"/>
    <p:sldLayoutId id="2147483656" r:id="rId13"/>
    <p:sldLayoutId id="2147483655" r:id="rId14"/>
    <p:sldLayoutId id="2147483654" r:id="rId15"/>
    <p:sldLayoutId id="2147483669" r:id="rId16"/>
  </p:sldLayoutIdLst>
  <p:transition>
    <p:wipe dir="r"/>
  </p:transition>
  <p:hf hdr="0" ftr="0"/>
  <p:txStyles>
    <p:title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Arial Narrow" pitchFamily="34" charset="0"/>
        </a:defRPr>
      </a:lvl2pPr>
      <a:lvl3pPr algn="l" rtl="0" eaLnBrk="0" fontAlgn="base" hangingPunct="0">
        <a:spcBef>
          <a:spcPct val="0"/>
        </a:spcBef>
        <a:spcAft>
          <a:spcPct val="0"/>
        </a:spcAft>
        <a:defRPr sz="2400" b="1">
          <a:solidFill>
            <a:schemeClr val="tx2"/>
          </a:solidFill>
          <a:latin typeface="Arial Narrow" pitchFamily="34" charset="0"/>
        </a:defRPr>
      </a:lvl3pPr>
      <a:lvl4pPr algn="l" rtl="0" eaLnBrk="0" fontAlgn="base" hangingPunct="0">
        <a:spcBef>
          <a:spcPct val="0"/>
        </a:spcBef>
        <a:spcAft>
          <a:spcPct val="0"/>
        </a:spcAft>
        <a:defRPr sz="2400" b="1">
          <a:solidFill>
            <a:schemeClr val="tx2"/>
          </a:solidFill>
          <a:latin typeface="Arial Narrow" pitchFamily="34" charset="0"/>
        </a:defRPr>
      </a:lvl4pPr>
      <a:lvl5pPr algn="l" rtl="0" eaLnBrk="0" fontAlgn="base" hangingPunct="0">
        <a:spcBef>
          <a:spcPct val="0"/>
        </a:spcBef>
        <a:spcAft>
          <a:spcPct val="0"/>
        </a:spcAft>
        <a:defRPr sz="2400" b="1">
          <a:solidFill>
            <a:schemeClr val="tx2"/>
          </a:solidFill>
          <a:latin typeface="Arial Narrow" pitchFamily="34" charset="0"/>
        </a:defRPr>
      </a:lvl5pPr>
      <a:lvl6pPr marL="457200" algn="l" rtl="0" eaLnBrk="0" fontAlgn="base" hangingPunct="0">
        <a:spcBef>
          <a:spcPct val="0"/>
        </a:spcBef>
        <a:spcAft>
          <a:spcPct val="0"/>
        </a:spcAft>
        <a:defRPr sz="2400" b="1">
          <a:solidFill>
            <a:schemeClr val="tx2"/>
          </a:solidFill>
          <a:latin typeface="Arial Narrow" pitchFamily="34" charset="0"/>
        </a:defRPr>
      </a:lvl6pPr>
      <a:lvl7pPr marL="914400" algn="l" rtl="0" eaLnBrk="0" fontAlgn="base" hangingPunct="0">
        <a:spcBef>
          <a:spcPct val="0"/>
        </a:spcBef>
        <a:spcAft>
          <a:spcPct val="0"/>
        </a:spcAft>
        <a:defRPr sz="2400" b="1">
          <a:solidFill>
            <a:schemeClr val="tx2"/>
          </a:solidFill>
          <a:latin typeface="Arial Narrow" pitchFamily="34" charset="0"/>
        </a:defRPr>
      </a:lvl7pPr>
      <a:lvl8pPr marL="1371600" algn="l" rtl="0" eaLnBrk="0" fontAlgn="base" hangingPunct="0">
        <a:spcBef>
          <a:spcPct val="0"/>
        </a:spcBef>
        <a:spcAft>
          <a:spcPct val="0"/>
        </a:spcAft>
        <a:defRPr sz="2400" b="1">
          <a:solidFill>
            <a:schemeClr val="tx2"/>
          </a:solidFill>
          <a:latin typeface="Arial Narrow" pitchFamily="34" charset="0"/>
        </a:defRPr>
      </a:lvl8pPr>
      <a:lvl9pPr marL="1828800" algn="l" rtl="0" eaLnBrk="0" fontAlgn="base" hangingPunct="0">
        <a:spcBef>
          <a:spcPct val="0"/>
        </a:spcBef>
        <a:spcAft>
          <a:spcPct val="0"/>
        </a:spcAft>
        <a:defRPr sz="2400" b="1">
          <a:solidFill>
            <a:schemeClr val="tx2"/>
          </a:solidFill>
          <a:latin typeface="Arial Narrow" pitchFamily="34" charset="0"/>
        </a:defRPr>
      </a:lvl9pPr>
    </p:titleStyle>
    <p:bodyStyle>
      <a:lvl1pPr marL="342900" indent="-342900" algn="l" rtl="0" eaLnBrk="0" fontAlgn="base" hangingPunct="0">
        <a:spcBef>
          <a:spcPct val="0"/>
        </a:spcBef>
        <a:spcAft>
          <a:spcPct val="20000"/>
        </a:spcAft>
        <a:buClr>
          <a:schemeClr val="accent2"/>
        </a:buClr>
        <a:buFont typeface="Wingdings" pitchFamily="2" charset="2"/>
        <a:defRPr>
          <a:solidFill>
            <a:schemeClr val="tx1"/>
          </a:solidFill>
          <a:latin typeface="+mn-lt"/>
          <a:ea typeface="+mn-ea"/>
          <a:cs typeface="+mn-cs"/>
        </a:defRPr>
      </a:lvl1pPr>
      <a:lvl2pPr marL="163513" indent="-161925" algn="l" rtl="0" eaLnBrk="0" fontAlgn="base" hangingPunct="0">
        <a:spcBef>
          <a:spcPct val="0"/>
        </a:spcBef>
        <a:spcAft>
          <a:spcPct val="20000"/>
        </a:spcAft>
        <a:buClr>
          <a:schemeClr val="tx2"/>
        </a:buClr>
        <a:buFont typeface="Wingdings" pitchFamily="2" charset="2"/>
        <a:buChar char="§"/>
        <a:defRPr sz="1600">
          <a:solidFill>
            <a:schemeClr val="tx1"/>
          </a:solidFill>
          <a:latin typeface="+mn-lt"/>
        </a:defRPr>
      </a:lvl2pPr>
      <a:lvl3pPr marL="344488" indent="-179388" algn="l" rtl="0" eaLnBrk="0" fontAlgn="base" hangingPunct="0">
        <a:spcBef>
          <a:spcPct val="0"/>
        </a:spcBef>
        <a:spcAft>
          <a:spcPct val="20000"/>
        </a:spcAft>
        <a:buClr>
          <a:schemeClr val="tx2"/>
        </a:buClr>
        <a:buChar char="•"/>
        <a:defRPr sz="1400">
          <a:solidFill>
            <a:schemeClr val="tx1"/>
          </a:solidFill>
          <a:latin typeface="+mn-lt"/>
        </a:defRPr>
      </a:lvl3pPr>
      <a:lvl4pPr marL="525463" indent="-179388" algn="l" rtl="0" eaLnBrk="0" fontAlgn="base" hangingPunct="0">
        <a:spcBef>
          <a:spcPct val="0"/>
        </a:spcBef>
        <a:spcAft>
          <a:spcPct val="20000"/>
        </a:spcAft>
        <a:buClr>
          <a:schemeClr val="tx2"/>
        </a:buClr>
        <a:buFont typeface="Symbol" pitchFamily="18" charset="2"/>
        <a:buChar char="-"/>
        <a:defRPr sz="1400">
          <a:solidFill>
            <a:schemeClr val="tx1"/>
          </a:solidFill>
          <a:latin typeface="+mn-lt"/>
        </a:defRPr>
      </a:lvl4pPr>
      <a:lvl5pPr marL="6873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5pPr>
      <a:lvl6pPr marL="11445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6pPr>
      <a:lvl7pPr marL="16017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7pPr>
      <a:lvl8pPr marL="20589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8pPr>
      <a:lvl9pPr marL="25161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1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10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1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2.emf"/></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4"/>
          <p:cNvSpPr>
            <a:spLocks noGrp="1" noChangeArrowheads="1"/>
          </p:cNvSpPr>
          <p:nvPr>
            <p:ph type="ctrTitle"/>
          </p:nvPr>
        </p:nvSpPr>
        <p:spPr>
          <a:xfrm>
            <a:off x="0" y="2014935"/>
            <a:ext cx="8391525" cy="615553"/>
          </a:xfrm>
        </p:spPr>
        <p:txBody>
          <a:bodyPr/>
          <a:lstStyle/>
          <a:p>
            <a:r>
              <a:rPr lang="en-US" altLang="zh-CN" dirty="0">
                <a:ea typeface="宋体" charset="-122"/>
              </a:rPr>
              <a:t>T24 Enquiries</a:t>
            </a:r>
          </a:p>
        </p:txBody>
      </p:sp>
      <p:sp>
        <p:nvSpPr>
          <p:cNvPr id="19458" name="Rectangle 5"/>
          <p:cNvSpPr>
            <a:spLocks noGrp="1" noChangeArrowheads="1"/>
          </p:cNvSpPr>
          <p:nvPr>
            <p:ph type="subTitle" idx="1"/>
          </p:nvPr>
        </p:nvSpPr>
        <p:spPr>
          <a:xfrm>
            <a:off x="0" y="2795588"/>
            <a:ext cx="5367338" cy="461665"/>
          </a:xfrm>
        </p:spPr>
        <p:txBody>
          <a:bodyPr/>
          <a:lstStyle/>
          <a:p>
            <a:pPr marL="0" indent="0"/>
            <a:endParaRPr lang="en-US" altLang="zh-CN" dirty="0">
              <a:ea typeface="宋体" charset="-122"/>
            </a:endParaRPr>
          </a:p>
        </p:txBody>
      </p:sp>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a:t>Solution – Enquiry Creation  	 	</a:t>
            </a:r>
          </a:p>
        </p:txBody>
      </p:sp>
      <p:sp>
        <p:nvSpPr>
          <p:cNvPr id="20483" name="AutoShape 3"/>
          <p:cNvSpPr>
            <a:spLocks noGrp="1" noChangeAspect="1" noChangeArrowheads="1"/>
          </p:cNvSpPr>
          <p:nvPr>
            <p:ph type="body" idx="1"/>
          </p:nvPr>
        </p:nvSpPr>
        <p:spPr>
          <a:xfrm>
            <a:off x="574176" y="966651"/>
            <a:ext cx="7874000" cy="4337050"/>
          </a:xfrm>
        </p:spPr>
        <p:txBody>
          <a:bodyPr/>
          <a:lstStyle/>
          <a:p>
            <a:pPr eaLnBrk="1" hangingPunct="1"/>
            <a:r>
              <a:rPr lang="en-US" dirty="0"/>
              <a:t>Enter ENQUIRY, I followed by Enquiry ID</a:t>
            </a:r>
          </a:p>
          <a:p>
            <a:pPr eaLnBrk="1" hangingPunct="1"/>
            <a:r>
              <a:rPr lang="en-US" dirty="0"/>
              <a:t>Input the necessary details for the enquiry in input screen</a:t>
            </a:r>
          </a:p>
        </p:txBody>
      </p:sp>
      <p:pic>
        <p:nvPicPr>
          <p:cNvPr id="8" name="Picture 7"/>
          <p:cNvPicPr/>
          <p:nvPr/>
        </p:nvPicPr>
        <p:blipFill>
          <a:blip r:embed="rId2" cstate="print"/>
          <a:srcRect t="6268" r="74199" b="8262"/>
          <a:stretch>
            <a:fillRect/>
          </a:stretch>
        </p:blipFill>
        <p:spPr bwMode="auto">
          <a:xfrm>
            <a:off x="931409" y="1712866"/>
            <a:ext cx="5038317" cy="4570367"/>
          </a:xfrm>
          <a:prstGeom prst="rect">
            <a:avLst/>
          </a:prstGeom>
          <a:noFill/>
          <a:ln w="9525">
            <a:noFill/>
            <a:miter lim="800000"/>
            <a:headEnd/>
            <a:tailEnd/>
          </a:ln>
        </p:spPr>
      </p:pic>
    </p:spTree>
  </p:cSld>
  <p:clrMapOvr>
    <a:masterClrMapping/>
  </p:clrMapOvr>
  <p:transition>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Create the Enquiry</a:t>
            </a:r>
          </a:p>
        </p:txBody>
      </p:sp>
      <p:sp>
        <p:nvSpPr>
          <p:cNvPr id="25603" name="Slide Number Placeholder 3"/>
          <p:cNvSpPr>
            <a:spLocks noGrp="1"/>
          </p:cNvSpPr>
          <p:nvPr>
            <p:ph type="sldNum" sz="quarter" idx="10"/>
          </p:nvPr>
        </p:nvSpPr>
        <p:spPr>
          <a:noFill/>
        </p:spPr>
        <p:txBody>
          <a:bodyPr/>
          <a:lstStyle/>
          <a:p>
            <a:r>
              <a:rPr lang="en-GB">
                <a:latin typeface="Arial" pitchFamily="34" charset="0"/>
              </a:rPr>
              <a:t>Slide </a:t>
            </a:r>
            <a:fld id="{41ED5804-5FD2-4941-9A1E-E39A05F64A15}" type="slidenum">
              <a:rPr lang="en-GB" smtClean="0">
                <a:latin typeface="Arial" pitchFamily="34" charset="0"/>
              </a:rPr>
              <a:pPr/>
              <a:t>99</a:t>
            </a:fld>
            <a:endParaRPr lang="en-GB">
              <a:latin typeface="Arial" pitchFamily="34" charset="0"/>
            </a:endParaRPr>
          </a:p>
        </p:txBody>
      </p:sp>
      <p:pic>
        <p:nvPicPr>
          <p:cNvPr id="25604" name="Picture 16"/>
          <p:cNvPicPr>
            <a:picLocks noChangeAspect="1" noChangeArrowheads="1"/>
          </p:cNvPicPr>
          <p:nvPr/>
        </p:nvPicPr>
        <p:blipFill>
          <a:blip r:embed="rId3" cstate="print"/>
          <a:srcRect/>
          <a:stretch>
            <a:fillRect/>
          </a:stretch>
        </p:blipFill>
        <p:spPr bwMode="auto">
          <a:xfrm>
            <a:off x="5862638" y="5805488"/>
            <a:ext cx="352425" cy="266700"/>
          </a:xfrm>
          <a:prstGeom prst="rect">
            <a:avLst/>
          </a:prstGeom>
          <a:noFill/>
          <a:ln w="9525">
            <a:noFill/>
            <a:miter lim="800000"/>
            <a:headEnd/>
            <a:tailEnd/>
          </a:ln>
        </p:spPr>
      </p:pic>
      <p:pic>
        <p:nvPicPr>
          <p:cNvPr id="25606" name="Picture 10"/>
          <p:cNvPicPr>
            <a:picLocks noChangeAspect="1" noChangeArrowheads="1"/>
          </p:cNvPicPr>
          <p:nvPr/>
        </p:nvPicPr>
        <p:blipFill>
          <a:blip r:embed="rId4" cstate="print"/>
          <a:srcRect/>
          <a:stretch>
            <a:fillRect/>
          </a:stretch>
        </p:blipFill>
        <p:spPr bwMode="auto">
          <a:xfrm>
            <a:off x="5072063" y="3643313"/>
            <a:ext cx="3354387" cy="2428875"/>
          </a:xfrm>
          <a:prstGeom prst="rect">
            <a:avLst/>
          </a:prstGeom>
          <a:noFill/>
          <a:ln w="9525">
            <a:solidFill>
              <a:schemeClr val="accent2"/>
            </a:solidFill>
            <a:miter lim="800000"/>
            <a:headEnd/>
            <a:tailEnd/>
          </a:ln>
        </p:spPr>
      </p:pic>
      <p:sp>
        <p:nvSpPr>
          <p:cNvPr id="11" name="Rectangle 10"/>
          <p:cNvSpPr/>
          <p:nvPr/>
        </p:nvSpPr>
        <p:spPr>
          <a:xfrm>
            <a:off x="5143500" y="5786438"/>
            <a:ext cx="2143125" cy="285750"/>
          </a:xfrm>
          <a:prstGeom prst="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46" name="Picture 2"/>
          <p:cNvPicPr>
            <a:picLocks noChangeAspect="1" noChangeArrowheads="1"/>
          </p:cNvPicPr>
          <p:nvPr/>
        </p:nvPicPr>
        <p:blipFill>
          <a:blip r:embed="rId5" cstate="print"/>
          <a:srcRect/>
          <a:stretch>
            <a:fillRect/>
          </a:stretch>
        </p:blipFill>
        <p:spPr bwMode="auto">
          <a:xfrm>
            <a:off x="1204913" y="1119188"/>
            <a:ext cx="3867150" cy="504825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Output</a:t>
            </a:r>
          </a:p>
        </p:txBody>
      </p:sp>
      <p:sp>
        <p:nvSpPr>
          <p:cNvPr id="26627" name="Slide Number Placeholder 3"/>
          <p:cNvSpPr>
            <a:spLocks noGrp="1"/>
          </p:cNvSpPr>
          <p:nvPr>
            <p:ph type="sldNum" sz="quarter" idx="10"/>
          </p:nvPr>
        </p:nvSpPr>
        <p:spPr>
          <a:noFill/>
        </p:spPr>
        <p:txBody>
          <a:bodyPr/>
          <a:lstStyle/>
          <a:p>
            <a:r>
              <a:rPr lang="en-GB">
                <a:latin typeface="Arial" pitchFamily="34" charset="0"/>
              </a:rPr>
              <a:t>Slide </a:t>
            </a:r>
            <a:fld id="{F68C6A46-C92D-4129-8BE6-AC463C864D0B}" type="slidenum">
              <a:rPr lang="en-GB" smtClean="0">
                <a:latin typeface="Arial" pitchFamily="34" charset="0"/>
              </a:rPr>
              <a:pPr/>
              <a:t>100</a:t>
            </a:fld>
            <a:endParaRPr lang="en-GB">
              <a:latin typeface="Arial" pitchFamily="34" charset="0"/>
            </a:endParaRPr>
          </a:p>
        </p:txBody>
      </p:sp>
      <p:sp>
        <p:nvSpPr>
          <p:cNvPr id="22534" name="TextBox 5"/>
          <p:cNvSpPr txBox="1">
            <a:spLocks noChangeArrowheads="1"/>
          </p:cNvSpPr>
          <p:nvPr/>
        </p:nvSpPr>
        <p:spPr bwMode="auto">
          <a:xfrm>
            <a:off x="6929438" y="1571625"/>
            <a:ext cx="285750" cy="307975"/>
          </a:xfrm>
          <a:prstGeom prst="rect">
            <a:avLst/>
          </a:prstGeom>
          <a:noFill/>
          <a:ln w="9525">
            <a:noFill/>
            <a:miter lim="800000"/>
            <a:headEnd/>
            <a:tailEnd/>
          </a:ln>
        </p:spPr>
        <p:txBody>
          <a:bodyPr>
            <a:spAutoFit/>
          </a:bodyPr>
          <a:lstStyle/>
          <a:p>
            <a:r>
              <a:rPr lang="en-US" b="1"/>
              <a:t>1</a:t>
            </a:r>
          </a:p>
        </p:txBody>
      </p:sp>
      <p:sp>
        <p:nvSpPr>
          <p:cNvPr id="22535" name="TextBox 6"/>
          <p:cNvSpPr txBox="1">
            <a:spLocks noChangeArrowheads="1"/>
          </p:cNvSpPr>
          <p:nvPr/>
        </p:nvSpPr>
        <p:spPr bwMode="auto">
          <a:xfrm>
            <a:off x="7929563" y="4714875"/>
            <a:ext cx="357187" cy="307975"/>
          </a:xfrm>
          <a:prstGeom prst="rect">
            <a:avLst/>
          </a:prstGeom>
          <a:noFill/>
          <a:ln w="9525">
            <a:noFill/>
            <a:miter lim="800000"/>
            <a:headEnd/>
            <a:tailEnd/>
          </a:ln>
        </p:spPr>
        <p:txBody>
          <a:bodyPr>
            <a:spAutoFit/>
          </a:bodyPr>
          <a:lstStyle/>
          <a:p>
            <a:r>
              <a:rPr lang="en-US" b="1"/>
              <a:t>2</a:t>
            </a:r>
          </a:p>
        </p:txBody>
      </p:sp>
      <p:pic>
        <p:nvPicPr>
          <p:cNvPr id="26632" name="Picture 8"/>
          <p:cNvPicPr>
            <a:picLocks noChangeAspect="1" noChangeArrowheads="1"/>
          </p:cNvPicPr>
          <p:nvPr/>
        </p:nvPicPr>
        <p:blipFill>
          <a:blip r:embed="rId3" cstate="print"/>
          <a:srcRect/>
          <a:stretch>
            <a:fillRect/>
          </a:stretch>
        </p:blipFill>
        <p:spPr bwMode="auto">
          <a:xfrm>
            <a:off x="714375" y="928688"/>
            <a:ext cx="6124575" cy="1785937"/>
          </a:xfrm>
          <a:prstGeom prst="rect">
            <a:avLst/>
          </a:prstGeom>
          <a:noFill/>
          <a:ln w="9525">
            <a:solidFill>
              <a:schemeClr val="accent2"/>
            </a:solidFill>
            <a:miter lim="800000"/>
            <a:headEnd/>
            <a:tailEnd/>
          </a:ln>
        </p:spPr>
      </p:pic>
      <p:pic>
        <p:nvPicPr>
          <p:cNvPr id="26633" name="Picture 9"/>
          <p:cNvPicPr>
            <a:picLocks noChangeAspect="1" noChangeArrowheads="1"/>
          </p:cNvPicPr>
          <p:nvPr/>
        </p:nvPicPr>
        <p:blipFill>
          <a:blip r:embed="rId4" cstate="print"/>
          <a:srcRect/>
          <a:stretch>
            <a:fillRect/>
          </a:stretch>
        </p:blipFill>
        <p:spPr bwMode="auto">
          <a:xfrm>
            <a:off x="1357313" y="3643313"/>
            <a:ext cx="6292850" cy="1928812"/>
          </a:xfrm>
          <a:prstGeom prst="rect">
            <a:avLst/>
          </a:prstGeom>
          <a:noFill/>
          <a:ln w="9525">
            <a:solidFill>
              <a:schemeClr val="accent2"/>
            </a:solidFill>
            <a:miter lim="800000"/>
            <a:headEnd/>
            <a:tailEnd/>
          </a:ln>
        </p:spPr>
      </p:pic>
      <p:sp>
        <p:nvSpPr>
          <p:cNvPr id="10" name="Rectangle 9"/>
          <p:cNvSpPr/>
          <p:nvPr/>
        </p:nvSpPr>
        <p:spPr>
          <a:xfrm>
            <a:off x="5643563" y="1285875"/>
            <a:ext cx="214312" cy="285750"/>
          </a:xfrm>
          <a:prstGeom prst="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26632"/>
                                        </p:tgtEl>
                                        <p:attrNameLst>
                                          <p:attrName>style.visibility</p:attrName>
                                        </p:attrNameLst>
                                      </p:cBhvr>
                                      <p:to>
                                        <p:strVal val="visible"/>
                                      </p:to>
                                    </p:set>
                                    <p:anim calcmode="lin" valueType="num">
                                      <p:cBhvr>
                                        <p:cTn id="7" dur="1000" fill="hold"/>
                                        <p:tgtEl>
                                          <p:spTgt spid="26632"/>
                                        </p:tgtEl>
                                        <p:attrNameLst>
                                          <p:attrName>ppt_w</p:attrName>
                                        </p:attrNameLst>
                                      </p:cBhvr>
                                      <p:tavLst>
                                        <p:tav tm="0">
                                          <p:val>
                                            <p:fltVal val="0"/>
                                          </p:val>
                                        </p:tav>
                                        <p:tav tm="100000">
                                          <p:val>
                                            <p:strVal val="#ppt_w"/>
                                          </p:val>
                                        </p:tav>
                                      </p:tavLst>
                                    </p:anim>
                                    <p:anim calcmode="lin" valueType="num">
                                      <p:cBhvr>
                                        <p:cTn id="8" dur="1000" fill="hold"/>
                                        <p:tgtEl>
                                          <p:spTgt spid="26632"/>
                                        </p:tgtEl>
                                        <p:attrNameLst>
                                          <p:attrName>ppt_h</p:attrName>
                                        </p:attrNameLst>
                                      </p:cBhvr>
                                      <p:tavLst>
                                        <p:tav tm="0">
                                          <p:val>
                                            <p:fltVal val="0"/>
                                          </p:val>
                                        </p:tav>
                                        <p:tav tm="100000">
                                          <p:val>
                                            <p:strVal val="#ppt_h"/>
                                          </p:val>
                                        </p:tav>
                                      </p:tavLst>
                                    </p:anim>
                                    <p:animEffect transition="in" filter="fade">
                                      <p:cBhvr>
                                        <p:cTn id="9" dur="1000"/>
                                        <p:tgtEl>
                                          <p:spTgt spid="26632"/>
                                        </p:tgtEl>
                                      </p:cBhvr>
                                    </p:animEffect>
                                  </p:childTnLst>
                                </p:cTn>
                              </p:par>
                              <p:par>
                                <p:cTn id="10" presetID="56" presetClass="entr" presetSubtype="0" fill="hold" grpId="0" nodeType="withEffect">
                                  <p:stCondLst>
                                    <p:cond delay="0"/>
                                  </p:stCondLst>
                                  <p:iterate type="lt">
                                    <p:tmPct val="10000"/>
                                  </p:iterate>
                                  <p:childTnLst>
                                    <p:set>
                                      <p:cBhvr>
                                        <p:cTn id="11" dur="1" fill="hold">
                                          <p:stCondLst>
                                            <p:cond delay="0"/>
                                          </p:stCondLst>
                                        </p:cTn>
                                        <p:tgtEl>
                                          <p:spTgt spid="22534"/>
                                        </p:tgtEl>
                                        <p:attrNameLst>
                                          <p:attrName>style.visibility</p:attrName>
                                        </p:attrNameLst>
                                      </p:cBhvr>
                                      <p:to>
                                        <p:strVal val="visible"/>
                                      </p:to>
                                    </p:set>
                                    <p:anim by="(-#ppt_w*2)" calcmode="lin" valueType="num">
                                      <p:cBhvr rctx="PPT">
                                        <p:cTn id="12" dur="500" autoRev="1" fill="hold">
                                          <p:stCondLst>
                                            <p:cond delay="0"/>
                                          </p:stCondLst>
                                        </p:cTn>
                                        <p:tgtEl>
                                          <p:spTgt spid="22534"/>
                                        </p:tgtEl>
                                        <p:attrNameLst>
                                          <p:attrName>ppt_w</p:attrName>
                                        </p:attrNameLst>
                                      </p:cBhvr>
                                    </p:anim>
                                    <p:anim by="(#ppt_w*0.50)" calcmode="lin" valueType="num">
                                      <p:cBhvr>
                                        <p:cTn id="13" dur="500" decel="50000" autoRev="1" fill="hold">
                                          <p:stCondLst>
                                            <p:cond delay="0"/>
                                          </p:stCondLst>
                                        </p:cTn>
                                        <p:tgtEl>
                                          <p:spTgt spid="22534"/>
                                        </p:tgtEl>
                                        <p:attrNameLst>
                                          <p:attrName>ppt_x</p:attrName>
                                        </p:attrNameLst>
                                      </p:cBhvr>
                                    </p:anim>
                                    <p:anim from="(-#ppt_h/2)" to="(#ppt_y)" calcmode="lin" valueType="num">
                                      <p:cBhvr>
                                        <p:cTn id="14" dur="1000" fill="hold">
                                          <p:stCondLst>
                                            <p:cond delay="0"/>
                                          </p:stCondLst>
                                        </p:cTn>
                                        <p:tgtEl>
                                          <p:spTgt spid="22534"/>
                                        </p:tgtEl>
                                        <p:attrNameLst>
                                          <p:attrName>ppt_y</p:attrName>
                                        </p:attrNameLst>
                                      </p:cBhvr>
                                    </p:anim>
                                    <p:animRot by="21600000">
                                      <p:cBhvr>
                                        <p:cTn id="15" dur="1000" fill="hold">
                                          <p:stCondLst>
                                            <p:cond delay="0"/>
                                          </p:stCondLst>
                                        </p:cTn>
                                        <p:tgtEl>
                                          <p:spTgt spid="22534"/>
                                        </p:tgtEl>
                                        <p:attrNameLst>
                                          <p:attrName>r</p:attrName>
                                        </p:attrNameLst>
                                      </p:cBhvr>
                                    </p:animRot>
                                  </p:childTnLst>
                                </p:cTn>
                              </p:par>
                            </p:childTnLst>
                          </p:cTn>
                        </p:par>
                        <p:par>
                          <p:cTn id="16" fill="hold">
                            <p:stCondLst>
                              <p:cond delay="1000"/>
                            </p:stCondLst>
                            <p:childTnLst>
                              <p:par>
                                <p:cTn id="17" presetID="3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800" decel="100000"/>
                                        <p:tgtEl>
                                          <p:spTgt spid="10"/>
                                        </p:tgtEl>
                                      </p:cBhvr>
                                    </p:animEffect>
                                    <p:anim calcmode="lin" valueType="num">
                                      <p:cBhvr>
                                        <p:cTn id="20" dur="800" decel="100000" fill="hold"/>
                                        <p:tgtEl>
                                          <p:spTgt spid="10"/>
                                        </p:tgtEl>
                                        <p:attrNameLst>
                                          <p:attrName>style.rotation</p:attrName>
                                        </p:attrNameLst>
                                      </p:cBhvr>
                                      <p:tavLst>
                                        <p:tav tm="0">
                                          <p:val>
                                            <p:fltVal val="-90"/>
                                          </p:val>
                                        </p:tav>
                                        <p:tav tm="100000">
                                          <p:val>
                                            <p:fltVal val="0"/>
                                          </p:val>
                                        </p:tav>
                                      </p:tavLst>
                                    </p:anim>
                                    <p:anim calcmode="lin" valueType="num">
                                      <p:cBhvr>
                                        <p:cTn id="21" dur="800" decel="100000" fill="hold"/>
                                        <p:tgtEl>
                                          <p:spTgt spid="10"/>
                                        </p:tgtEl>
                                        <p:attrNameLst>
                                          <p:attrName>ppt_x</p:attrName>
                                        </p:attrNameLst>
                                      </p:cBhvr>
                                      <p:tavLst>
                                        <p:tav tm="0">
                                          <p:val>
                                            <p:strVal val="#ppt_x+0.4"/>
                                          </p:val>
                                        </p:tav>
                                        <p:tav tm="100000">
                                          <p:val>
                                            <p:strVal val="#ppt_x-0.05"/>
                                          </p:val>
                                        </p:tav>
                                      </p:tavLst>
                                    </p:anim>
                                    <p:anim calcmode="lin" valueType="num">
                                      <p:cBhvr>
                                        <p:cTn id="22" dur="800" decel="100000" fill="hold"/>
                                        <p:tgtEl>
                                          <p:spTgt spid="10"/>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par>
                          <p:cTn id="25" fill="hold">
                            <p:stCondLst>
                              <p:cond delay="2000"/>
                            </p:stCondLst>
                            <p:childTnLst>
                              <p:par>
                                <p:cTn id="26" presetID="53" presetClass="entr" presetSubtype="0" fill="hold" nodeType="afterEffect">
                                  <p:stCondLst>
                                    <p:cond delay="0"/>
                                  </p:stCondLst>
                                  <p:childTnLst>
                                    <p:set>
                                      <p:cBhvr>
                                        <p:cTn id="27" dur="1" fill="hold">
                                          <p:stCondLst>
                                            <p:cond delay="0"/>
                                          </p:stCondLst>
                                        </p:cTn>
                                        <p:tgtEl>
                                          <p:spTgt spid="26633"/>
                                        </p:tgtEl>
                                        <p:attrNameLst>
                                          <p:attrName>style.visibility</p:attrName>
                                        </p:attrNameLst>
                                      </p:cBhvr>
                                      <p:to>
                                        <p:strVal val="visible"/>
                                      </p:to>
                                    </p:set>
                                    <p:anim calcmode="lin" valueType="num">
                                      <p:cBhvr>
                                        <p:cTn id="28" dur="1000" fill="hold"/>
                                        <p:tgtEl>
                                          <p:spTgt spid="26633"/>
                                        </p:tgtEl>
                                        <p:attrNameLst>
                                          <p:attrName>ppt_w</p:attrName>
                                        </p:attrNameLst>
                                      </p:cBhvr>
                                      <p:tavLst>
                                        <p:tav tm="0">
                                          <p:val>
                                            <p:fltVal val="0"/>
                                          </p:val>
                                        </p:tav>
                                        <p:tav tm="100000">
                                          <p:val>
                                            <p:strVal val="#ppt_w"/>
                                          </p:val>
                                        </p:tav>
                                      </p:tavLst>
                                    </p:anim>
                                    <p:anim calcmode="lin" valueType="num">
                                      <p:cBhvr>
                                        <p:cTn id="29" dur="1000" fill="hold"/>
                                        <p:tgtEl>
                                          <p:spTgt spid="26633"/>
                                        </p:tgtEl>
                                        <p:attrNameLst>
                                          <p:attrName>ppt_h</p:attrName>
                                        </p:attrNameLst>
                                      </p:cBhvr>
                                      <p:tavLst>
                                        <p:tav tm="0">
                                          <p:val>
                                            <p:fltVal val="0"/>
                                          </p:val>
                                        </p:tav>
                                        <p:tav tm="100000">
                                          <p:val>
                                            <p:strVal val="#ppt_h"/>
                                          </p:val>
                                        </p:tav>
                                      </p:tavLst>
                                    </p:anim>
                                    <p:animEffect transition="in" filter="fade">
                                      <p:cBhvr>
                                        <p:cTn id="30" dur="1000"/>
                                        <p:tgtEl>
                                          <p:spTgt spid="26633"/>
                                        </p:tgtEl>
                                      </p:cBhvr>
                                    </p:animEffect>
                                  </p:childTnLst>
                                </p:cTn>
                              </p:par>
                              <p:par>
                                <p:cTn id="31" presetID="56" presetClass="entr" presetSubtype="0" fill="hold" grpId="0" nodeType="withEffect">
                                  <p:stCondLst>
                                    <p:cond delay="0"/>
                                  </p:stCondLst>
                                  <p:iterate type="lt">
                                    <p:tmPct val="10000"/>
                                  </p:iterate>
                                  <p:childTnLst>
                                    <p:set>
                                      <p:cBhvr>
                                        <p:cTn id="32" dur="1" fill="hold">
                                          <p:stCondLst>
                                            <p:cond delay="0"/>
                                          </p:stCondLst>
                                        </p:cTn>
                                        <p:tgtEl>
                                          <p:spTgt spid="22535"/>
                                        </p:tgtEl>
                                        <p:attrNameLst>
                                          <p:attrName>style.visibility</p:attrName>
                                        </p:attrNameLst>
                                      </p:cBhvr>
                                      <p:to>
                                        <p:strVal val="visible"/>
                                      </p:to>
                                    </p:set>
                                    <p:anim by="(-#ppt_w*2)" calcmode="lin" valueType="num">
                                      <p:cBhvr rctx="PPT">
                                        <p:cTn id="33" dur="500" autoRev="1" fill="hold">
                                          <p:stCondLst>
                                            <p:cond delay="0"/>
                                          </p:stCondLst>
                                        </p:cTn>
                                        <p:tgtEl>
                                          <p:spTgt spid="22535"/>
                                        </p:tgtEl>
                                        <p:attrNameLst>
                                          <p:attrName>ppt_w</p:attrName>
                                        </p:attrNameLst>
                                      </p:cBhvr>
                                    </p:anim>
                                    <p:anim by="(#ppt_w*0.50)" calcmode="lin" valueType="num">
                                      <p:cBhvr>
                                        <p:cTn id="34" dur="500" decel="50000" autoRev="1" fill="hold">
                                          <p:stCondLst>
                                            <p:cond delay="0"/>
                                          </p:stCondLst>
                                        </p:cTn>
                                        <p:tgtEl>
                                          <p:spTgt spid="22535"/>
                                        </p:tgtEl>
                                        <p:attrNameLst>
                                          <p:attrName>ppt_x</p:attrName>
                                        </p:attrNameLst>
                                      </p:cBhvr>
                                    </p:anim>
                                    <p:anim from="(-#ppt_h/2)" to="(#ppt_y)" calcmode="lin" valueType="num">
                                      <p:cBhvr>
                                        <p:cTn id="35" dur="1000" fill="hold">
                                          <p:stCondLst>
                                            <p:cond delay="0"/>
                                          </p:stCondLst>
                                        </p:cTn>
                                        <p:tgtEl>
                                          <p:spTgt spid="22535"/>
                                        </p:tgtEl>
                                        <p:attrNameLst>
                                          <p:attrName>ppt_y</p:attrName>
                                        </p:attrNameLst>
                                      </p:cBhvr>
                                    </p:anim>
                                    <p:animRot by="21600000">
                                      <p:cBhvr>
                                        <p:cTn id="36" dur="1000" fill="hold">
                                          <p:stCondLst>
                                            <p:cond delay="0"/>
                                          </p:stCondLst>
                                        </p:cTn>
                                        <p:tgtEl>
                                          <p:spTgt spid="2253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4" grpId="0"/>
      <p:bldP spid="22535" grpId="0"/>
      <p:bldP spid="1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Enquiry  – SINGLE.MULTI Field </a:t>
            </a:r>
          </a:p>
        </p:txBody>
      </p:sp>
      <p:sp>
        <p:nvSpPr>
          <p:cNvPr id="6147" name="Rectangle 3"/>
          <p:cNvSpPr>
            <a:spLocks noGrp="1" noChangeArrowheads="1"/>
          </p:cNvSpPr>
          <p:nvPr>
            <p:ph type="body" idx="1"/>
          </p:nvPr>
        </p:nvSpPr>
        <p:spPr/>
        <p:txBody>
          <a:bodyPr/>
          <a:lstStyle/>
          <a:p>
            <a:pPr>
              <a:buClr>
                <a:schemeClr val="tx2">
                  <a:lumMod val="40000"/>
                  <a:lumOff val="60000"/>
                </a:schemeClr>
              </a:buClr>
              <a:buFont typeface="Wingdings" pitchFamily="2" charset="2"/>
              <a:buChar char="q"/>
            </a:pPr>
            <a:r>
              <a:rPr lang="en-US" sz="1600" dirty="0"/>
              <a:t>Create an enquiry based on the </a:t>
            </a:r>
            <a:r>
              <a:rPr lang="en-US" sz="1600" b="1" dirty="0"/>
              <a:t>CURRENCY</a:t>
            </a:r>
            <a:r>
              <a:rPr lang="en-US" sz="1600" dirty="0"/>
              <a:t> application</a:t>
            </a:r>
          </a:p>
          <a:p>
            <a:pPr>
              <a:buClr>
                <a:schemeClr val="tx2">
                  <a:lumMod val="40000"/>
                  <a:lumOff val="60000"/>
                </a:schemeClr>
              </a:buClr>
              <a:buFont typeface="Wingdings" pitchFamily="2" charset="2"/>
              <a:buChar char="q"/>
            </a:pPr>
            <a:endParaRPr lang="en-US" sz="1600" dirty="0"/>
          </a:p>
          <a:p>
            <a:pPr>
              <a:buClr>
                <a:schemeClr val="tx2">
                  <a:lumMod val="40000"/>
                  <a:lumOff val="60000"/>
                </a:schemeClr>
              </a:buClr>
              <a:buFont typeface="Wingdings" pitchFamily="2" charset="2"/>
              <a:buChar char="q"/>
            </a:pPr>
            <a:r>
              <a:rPr lang="en-US" sz="1600" dirty="0"/>
              <a:t>Display the following fields  - CURRENCY, CURRENCY.MARKET, MID.REVAL.RATE and SELL.RATE</a:t>
            </a:r>
          </a:p>
          <a:p>
            <a:pPr>
              <a:buClr>
                <a:schemeClr val="tx2">
                  <a:lumMod val="40000"/>
                  <a:lumOff val="60000"/>
                </a:schemeClr>
              </a:buClr>
              <a:buFont typeface="Wingdings" pitchFamily="2" charset="2"/>
              <a:buChar char="q"/>
            </a:pPr>
            <a:endParaRPr lang="en-US" sz="1600" dirty="0"/>
          </a:p>
          <a:p>
            <a:pPr>
              <a:buClr>
                <a:schemeClr val="tx2">
                  <a:lumMod val="40000"/>
                  <a:lumOff val="60000"/>
                </a:schemeClr>
              </a:buClr>
              <a:buFont typeface="Wingdings" pitchFamily="2" charset="2"/>
              <a:buChar char="q"/>
            </a:pPr>
            <a:r>
              <a:rPr lang="en-US" sz="1600" dirty="0"/>
              <a:t>The fields CURRENCY.MARKET, MID.REVAL.RATE and SELL.RATE are multi-value fields </a:t>
            </a:r>
          </a:p>
          <a:p>
            <a:pPr>
              <a:buClr>
                <a:schemeClr val="tx2">
                  <a:lumMod val="40000"/>
                  <a:lumOff val="60000"/>
                </a:schemeClr>
              </a:buClr>
              <a:buFont typeface="Wingdings" pitchFamily="2" charset="2"/>
              <a:buChar char="q"/>
            </a:pPr>
            <a:endParaRPr lang="en-US" sz="1600" dirty="0"/>
          </a:p>
          <a:p>
            <a:pPr>
              <a:buClr>
                <a:schemeClr val="tx2">
                  <a:lumMod val="40000"/>
                  <a:lumOff val="60000"/>
                </a:schemeClr>
              </a:buClr>
              <a:buFont typeface="Wingdings" pitchFamily="2" charset="2"/>
              <a:buChar char="q"/>
            </a:pPr>
            <a:r>
              <a:rPr lang="en-US" sz="1600" dirty="0"/>
              <a:t>In the enquiry modify the value set in SINGLE.MULTI field for these three fields and analyze the output.</a:t>
            </a:r>
          </a:p>
          <a:p>
            <a:endParaRPr lang="en-US" sz="2000" dirty="0"/>
          </a:p>
        </p:txBody>
      </p:sp>
      <p:sp>
        <p:nvSpPr>
          <p:cNvPr id="6148" name="Slide Number Placeholder 3"/>
          <p:cNvSpPr>
            <a:spLocks noGrp="1"/>
          </p:cNvSpPr>
          <p:nvPr>
            <p:ph type="sldNum" sz="quarter" idx="10"/>
          </p:nvPr>
        </p:nvSpPr>
        <p:spPr>
          <a:noFill/>
        </p:spPr>
        <p:txBody>
          <a:bodyPr/>
          <a:lstStyle/>
          <a:p>
            <a:r>
              <a:rPr lang="en-GB">
                <a:latin typeface="Arial" pitchFamily="34" charset="0"/>
              </a:rPr>
              <a:t>Slide </a:t>
            </a:r>
            <a:fld id="{5F9A08CB-6F82-4B83-9451-525F9AE8FC57}" type="slidenum">
              <a:rPr lang="en-GB" smtClean="0">
                <a:latin typeface="Arial" pitchFamily="34" charset="0"/>
              </a:rPr>
              <a:pPr/>
              <a:t>101</a:t>
            </a:fld>
            <a:endParaRPr lang="en-GB">
              <a:latin typeface="Arial" pitchFamily="34" charset="0"/>
            </a:endParaRPr>
          </a:p>
        </p:txBody>
      </p:sp>
    </p:spTree>
  </p:cSld>
  <p:clrMapOvr>
    <a:masterClrMapping/>
  </p:clrMapOvr>
  <p:transition>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t>Create the Enquiry</a:t>
            </a:r>
            <a:endParaRPr lang="en-GB"/>
          </a:p>
        </p:txBody>
      </p:sp>
      <p:sp>
        <p:nvSpPr>
          <p:cNvPr id="7171" name="Slide Number Placeholder 3"/>
          <p:cNvSpPr>
            <a:spLocks noGrp="1"/>
          </p:cNvSpPr>
          <p:nvPr>
            <p:ph type="sldNum" sz="quarter" idx="10"/>
          </p:nvPr>
        </p:nvSpPr>
        <p:spPr>
          <a:noFill/>
        </p:spPr>
        <p:txBody>
          <a:bodyPr/>
          <a:lstStyle/>
          <a:p>
            <a:r>
              <a:rPr lang="en-GB">
                <a:latin typeface="Arial" pitchFamily="34" charset="0"/>
              </a:rPr>
              <a:t>Slide </a:t>
            </a:r>
            <a:fld id="{79813C4F-384F-4022-9E64-8F5AA5DC4604}" type="slidenum">
              <a:rPr lang="en-GB" smtClean="0">
                <a:latin typeface="Arial" pitchFamily="34" charset="0"/>
              </a:rPr>
              <a:pPr/>
              <a:t>102</a:t>
            </a:fld>
            <a:endParaRPr lang="en-GB">
              <a:latin typeface="Arial" pitchFamily="34" charset="0"/>
            </a:endParaRPr>
          </a:p>
        </p:txBody>
      </p:sp>
      <p:pic>
        <p:nvPicPr>
          <p:cNvPr id="5122" name="Picture 2"/>
          <p:cNvPicPr>
            <a:picLocks noChangeAspect="1" noChangeArrowheads="1"/>
          </p:cNvPicPr>
          <p:nvPr/>
        </p:nvPicPr>
        <p:blipFill>
          <a:blip r:embed="rId3" cstate="print"/>
          <a:srcRect/>
          <a:stretch>
            <a:fillRect/>
          </a:stretch>
        </p:blipFill>
        <p:spPr bwMode="auto">
          <a:xfrm>
            <a:off x="2824163" y="704850"/>
            <a:ext cx="3495675" cy="5448300"/>
          </a:xfrm>
          <a:prstGeom prst="rect">
            <a:avLst/>
          </a:prstGeom>
          <a:noFill/>
          <a:ln w="9525">
            <a:noFill/>
            <a:miter lim="800000"/>
            <a:headEnd/>
            <a:tailEnd/>
          </a:ln>
        </p:spPr>
      </p:pic>
    </p:spTree>
  </p:cSld>
  <p:clrMapOvr>
    <a:masterClrMapping/>
  </p:clrMapOvr>
  <p:transition>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Output</a:t>
            </a:r>
          </a:p>
        </p:txBody>
      </p:sp>
      <p:sp>
        <p:nvSpPr>
          <p:cNvPr id="8195" name="Slide Number Placeholder 3"/>
          <p:cNvSpPr>
            <a:spLocks noGrp="1"/>
          </p:cNvSpPr>
          <p:nvPr>
            <p:ph type="sldNum" sz="quarter" idx="10"/>
          </p:nvPr>
        </p:nvSpPr>
        <p:spPr>
          <a:noFill/>
        </p:spPr>
        <p:txBody>
          <a:bodyPr/>
          <a:lstStyle/>
          <a:p>
            <a:r>
              <a:rPr lang="en-GB">
                <a:latin typeface="Arial" pitchFamily="34" charset="0"/>
              </a:rPr>
              <a:t>Slide </a:t>
            </a:r>
            <a:fld id="{4BC330C8-2812-43C0-B75D-1F9993F92382}" type="slidenum">
              <a:rPr lang="en-GB" smtClean="0">
                <a:latin typeface="Arial" pitchFamily="34" charset="0"/>
              </a:rPr>
              <a:pPr/>
              <a:t>103</a:t>
            </a:fld>
            <a:endParaRPr lang="en-GB">
              <a:latin typeface="Arial" pitchFamily="34" charset="0"/>
            </a:endParaRPr>
          </a:p>
        </p:txBody>
      </p:sp>
      <p:sp>
        <p:nvSpPr>
          <p:cNvPr id="8198" name="TextBox 11"/>
          <p:cNvSpPr txBox="1">
            <a:spLocks noChangeArrowheads="1"/>
          </p:cNvSpPr>
          <p:nvPr/>
        </p:nvSpPr>
        <p:spPr bwMode="auto">
          <a:xfrm>
            <a:off x="4071938" y="2071688"/>
            <a:ext cx="428625" cy="307975"/>
          </a:xfrm>
          <a:prstGeom prst="rect">
            <a:avLst/>
          </a:prstGeom>
          <a:noFill/>
          <a:ln w="9525">
            <a:noFill/>
            <a:miter lim="800000"/>
            <a:headEnd/>
            <a:tailEnd/>
          </a:ln>
        </p:spPr>
        <p:txBody>
          <a:bodyPr>
            <a:spAutoFit/>
          </a:bodyPr>
          <a:lstStyle/>
          <a:p>
            <a:r>
              <a:rPr lang="en-US"/>
              <a:t>1</a:t>
            </a:r>
            <a:endParaRPr lang="en-GB"/>
          </a:p>
        </p:txBody>
      </p:sp>
      <p:sp>
        <p:nvSpPr>
          <p:cNvPr id="8199" name="TextBox 12"/>
          <p:cNvSpPr txBox="1">
            <a:spLocks noChangeArrowheads="1"/>
          </p:cNvSpPr>
          <p:nvPr/>
        </p:nvSpPr>
        <p:spPr bwMode="auto">
          <a:xfrm>
            <a:off x="6215063" y="3000375"/>
            <a:ext cx="500062" cy="307975"/>
          </a:xfrm>
          <a:prstGeom prst="rect">
            <a:avLst/>
          </a:prstGeom>
          <a:noFill/>
          <a:ln w="9525">
            <a:noFill/>
            <a:miter lim="800000"/>
            <a:headEnd/>
            <a:tailEnd/>
          </a:ln>
        </p:spPr>
        <p:txBody>
          <a:bodyPr>
            <a:spAutoFit/>
          </a:bodyPr>
          <a:lstStyle/>
          <a:p>
            <a:r>
              <a:rPr lang="en-US"/>
              <a:t>2</a:t>
            </a:r>
            <a:endParaRPr lang="en-GB"/>
          </a:p>
        </p:txBody>
      </p:sp>
      <p:pic>
        <p:nvPicPr>
          <p:cNvPr id="8202" name="Picture 10"/>
          <p:cNvPicPr>
            <a:picLocks noChangeAspect="1" noChangeArrowheads="1"/>
          </p:cNvPicPr>
          <p:nvPr/>
        </p:nvPicPr>
        <p:blipFill>
          <a:blip r:embed="rId3" cstate="print"/>
          <a:srcRect/>
          <a:stretch>
            <a:fillRect/>
          </a:stretch>
        </p:blipFill>
        <p:spPr bwMode="auto">
          <a:xfrm>
            <a:off x="428625" y="785813"/>
            <a:ext cx="3430588" cy="3214687"/>
          </a:xfrm>
          <a:prstGeom prst="rect">
            <a:avLst/>
          </a:prstGeom>
          <a:noFill/>
          <a:ln w="9525">
            <a:solidFill>
              <a:schemeClr val="accent2"/>
            </a:solidFill>
            <a:miter lim="800000"/>
            <a:headEnd/>
            <a:tailEnd/>
          </a:ln>
        </p:spPr>
      </p:pic>
      <p:pic>
        <p:nvPicPr>
          <p:cNvPr id="8203" name="Picture 11"/>
          <p:cNvPicPr>
            <a:picLocks noChangeAspect="1" noChangeArrowheads="1"/>
          </p:cNvPicPr>
          <p:nvPr/>
        </p:nvPicPr>
        <p:blipFill>
          <a:blip r:embed="rId4" cstate="print"/>
          <a:srcRect/>
          <a:stretch>
            <a:fillRect/>
          </a:stretch>
        </p:blipFill>
        <p:spPr bwMode="auto">
          <a:xfrm>
            <a:off x="4500563" y="3429000"/>
            <a:ext cx="3648075" cy="2643188"/>
          </a:xfrm>
          <a:prstGeom prst="rect">
            <a:avLst/>
          </a:prstGeom>
          <a:noFill/>
          <a:ln w="9525">
            <a:solidFill>
              <a:schemeClr val="accent2"/>
            </a:solidFill>
            <a:miter lim="800000"/>
            <a:headEnd/>
            <a:tailEnd/>
          </a:ln>
        </p:spPr>
      </p:pic>
      <p:sp>
        <p:nvSpPr>
          <p:cNvPr id="12" name="Rectangle 11"/>
          <p:cNvSpPr/>
          <p:nvPr/>
        </p:nvSpPr>
        <p:spPr>
          <a:xfrm>
            <a:off x="428625" y="1857375"/>
            <a:ext cx="3143250" cy="4286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4572000" y="4572000"/>
            <a:ext cx="3286125" cy="2143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8202"/>
                                        </p:tgtEl>
                                        <p:attrNameLst>
                                          <p:attrName>style.visibility</p:attrName>
                                        </p:attrNameLst>
                                      </p:cBhvr>
                                      <p:to>
                                        <p:strVal val="visible"/>
                                      </p:to>
                                    </p:set>
                                    <p:anim calcmode="lin" valueType="num">
                                      <p:cBhvr>
                                        <p:cTn id="7" dur="1000" fill="hold"/>
                                        <p:tgtEl>
                                          <p:spTgt spid="8202"/>
                                        </p:tgtEl>
                                        <p:attrNameLst>
                                          <p:attrName>ppt_w</p:attrName>
                                        </p:attrNameLst>
                                      </p:cBhvr>
                                      <p:tavLst>
                                        <p:tav tm="0">
                                          <p:val>
                                            <p:fltVal val="0"/>
                                          </p:val>
                                        </p:tav>
                                        <p:tav tm="100000">
                                          <p:val>
                                            <p:strVal val="#ppt_w"/>
                                          </p:val>
                                        </p:tav>
                                      </p:tavLst>
                                    </p:anim>
                                    <p:anim calcmode="lin" valueType="num">
                                      <p:cBhvr>
                                        <p:cTn id="8" dur="1000" fill="hold"/>
                                        <p:tgtEl>
                                          <p:spTgt spid="8202"/>
                                        </p:tgtEl>
                                        <p:attrNameLst>
                                          <p:attrName>ppt_h</p:attrName>
                                        </p:attrNameLst>
                                      </p:cBhvr>
                                      <p:tavLst>
                                        <p:tav tm="0">
                                          <p:val>
                                            <p:fltVal val="0"/>
                                          </p:val>
                                        </p:tav>
                                        <p:tav tm="100000">
                                          <p:val>
                                            <p:strVal val="#ppt_h"/>
                                          </p:val>
                                        </p:tav>
                                      </p:tavLst>
                                    </p:anim>
                                    <p:animEffect transition="in" filter="fade">
                                      <p:cBhvr>
                                        <p:cTn id="9" dur="1000"/>
                                        <p:tgtEl>
                                          <p:spTgt spid="8202"/>
                                        </p:tgtEl>
                                      </p:cBhvr>
                                    </p:animEffect>
                                  </p:childTnLst>
                                </p:cTn>
                              </p:par>
                              <p:par>
                                <p:cTn id="10" presetID="56" presetClass="entr" presetSubtype="0" fill="hold" grpId="0" nodeType="withEffect">
                                  <p:stCondLst>
                                    <p:cond delay="0"/>
                                  </p:stCondLst>
                                  <p:iterate type="lt">
                                    <p:tmPct val="10000"/>
                                  </p:iterate>
                                  <p:childTnLst>
                                    <p:set>
                                      <p:cBhvr>
                                        <p:cTn id="11" dur="1" fill="hold">
                                          <p:stCondLst>
                                            <p:cond delay="0"/>
                                          </p:stCondLst>
                                        </p:cTn>
                                        <p:tgtEl>
                                          <p:spTgt spid="8198"/>
                                        </p:tgtEl>
                                        <p:attrNameLst>
                                          <p:attrName>style.visibility</p:attrName>
                                        </p:attrNameLst>
                                      </p:cBhvr>
                                      <p:to>
                                        <p:strVal val="visible"/>
                                      </p:to>
                                    </p:set>
                                    <p:anim by="(-#ppt_w*2)" calcmode="lin" valueType="num">
                                      <p:cBhvr rctx="PPT">
                                        <p:cTn id="12" dur="500" autoRev="1" fill="hold">
                                          <p:stCondLst>
                                            <p:cond delay="0"/>
                                          </p:stCondLst>
                                        </p:cTn>
                                        <p:tgtEl>
                                          <p:spTgt spid="8198"/>
                                        </p:tgtEl>
                                        <p:attrNameLst>
                                          <p:attrName>ppt_w</p:attrName>
                                        </p:attrNameLst>
                                      </p:cBhvr>
                                    </p:anim>
                                    <p:anim by="(#ppt_w*0.50)" calcmode="lin" valueType="num">
                                      <p:cBhvr>
                                        <p:cTn id="13" dur="500" decel="50000" autoRev="1" fill="hold">
                                          <p:stCondLst>
                                            <p:cond delay="0"/>
                                          </p:stCondLst>
                                        </p:cTn>
                                        <p:tgtEl>
                                          <p:spTgt spid="8198"/>
                                        </p:tgtEl>
                                        <p:attrNameLst>
                                          <p:attrName>ppt_x</p:attrName>
                                        </p:attrNameLst>
                                      </p:cBhvr>
                                    </p:anim>
                                    <p:anim from="(-#ppt_h/2)" to="(#ppt_y)" calcmode="lin" valueType="num">
                                      <p:cBhvr>
                                        <p:cTn id="14" dur="1000" fill="hold">
                                          <p:stCondLst>
                                            <p:cond delay="0"/>
                                          </p:stCondLst>
                                        </p:cTn>
                                        <p:tgtEl>
                                          <p:spTgt spid="8198"/>
                                        </p:tgtEl>
                                        <p:attrNameLst>
                                          <p:attrName>ppt_y</p:attrName>
                                        </p:attrNameLst>
                                      </p:cBhvr>
                                    </p:anim>
                                    <p:animRot by="21600000">
                                      <p:cBhvr>
                                        <p:cTn id="15" dur="1000" fill="hold">
                                          <p:stCondLst>
                                            <p:cond delay="0"/>
                                          </p:stCondLst>
                                        </p:cTn>
                                        <p:tgtEl>
                                          <p:spTgt spid="8198"/>
                                        </p:tgtEl>
                                        <p:attrNameLst>
                                          <p:attrName>r</p:attrName>
                                        </p:attrNameLst>
                                      </p:cBhvr>
                                    </p:animRot>
                                  </p:childTnLst>
                                </p:cTn>
                              </p:par>
                            </p:childTnLst>
                          </p:cTn>
                        </p:par>
                        <p:par>
                          <p:cTn id="16" fill="hold">
                            <p:stCondLst>
                              <p:cond delay="1000"/>
                            </p:stCondLst>
                            <p:childTnLst>
                              <p:par>
                                <p:cTn id="17" presetID="5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385" decel="100000"/>
                                        <p:tgtEl>
                                          <p:spTgt spid="12"/>
                                        </p:tgtEl>
                                      </p:cBhvr>
                                    </p:animEffect>
                                    <p:animScale>
                                      <p:cBhvr>
                                        <p:cTn id="20" dur="385" decel="100000"/>
                                        <p:tgtEl>
                                          <p:spTgt spid="12"/>
                                        </p:tgtEl>
                                      </p:cBhvr>
                                      <p:from x="10000" y="10000"/>
                                      <p:to x="200000" y="450000"/>
                                    </p:animScale>
                                    <p:animScale>
                                      <p:cBhvr>
                                        <p:cTn id="21" dur="615" accel="100000" fill="hold">
                                          <p:stCondLst>
                                            <p:cond delay="385"/>
                                          </p:stCondLst>
                                        </p:cTn>
                                        <p:tgtEl>
                                          <p:spTgt spid="12"/>
                                        </p:tgtEl>
                                      </p:cBhvr>
                                      <p:from x="200000" y="450000"/>
                                      <p:to x="100000" y="100000"/>
                                    </p:animScale>
                                    <p:set>
                                      <p:cBhvr>
                                        <p:cTn id="22" dur="385" fill="hold"/>
                                        <p:tgtEl>
                                          <p:spTgt spid="12"/>
                                        </p:tgtEl>
                                        <p:attrNameLst>
                                          <p:attrName>ppt_x</p:attrName>
                                        </p:attrNameLst>
                                      </p:cBhvr>
                                      <p:to>
                                        <p:strVal val="(0.5)"/>
                                      </p:to>
                                    </p:set>
                                    <p:anim from="(0.5)" to="(#ppt_x)" calcmode="lin" valueType="num">
                                      <p:cBhvr>
                                        <p:cTn id="23" dur="615" accel="100000" fill="hold">
                                          <p:stCondLst>
                                            <p:cond delay="385"/>
                                          </p:stCondLst>
                                        </p:cTn>
                                        <p:tgtEl>
                                          <p:spTgt spid="12"/>
                                        </p:tgtEl>
                                        <p:attrNameLst>
                                          <p:attrName>ppt_x</p:attrName>
                                        </p:attrNameLst>
                                      </p:cBhvr>
                                    </p:anim>
                                    <p:set>
                                      <p:cBhvr>
                                        <p:cTn id="24" dur="385" fill="hold"/>
                                        <p:tgtEl>
                                          <p:spTgt spid="12"/>
                                        </p:tgtEl>
                                        <p:attrNameLst>
                                          <p:attrName>ppt_y</p:attrName>
                                        </p:attrNameLst>
                                      </p:cBhvr>
                                      <p:to>
                                        <p:strVal val="(#ppt_y+0.4)"/>
                                      </p:to>
                                    </p:set>
                                    <p:anim from="(#ppt_y+0.4)" to="(#ppt_y)" calcmode="lin" valueType="num">
                                      <p:cBhvr>
                                        <p:cTn id="25" dur="615" accel="100000" fill="hold">
                                          <p:stCondLst>
                                            <p:cond delay="385"/>
                                          </p:stCondLst>
                                        </p:cTn>
                                        <p:tgtEl>
                                          <p:spTgt spid="12"/>
                                        </p:tgtEl>
                                        <p:attrNameLst>
                                          <p:attrName>ppt_y</p:attrName>
                                        </p:attrNameLst>
                                      </p:cBhvr>
                                    </p:anim>
                                  </p:childTnLst>
                                </p:cTn>
                              </p:par>
                            </p:childTnLst>
                          </p:cTn>
                        </p:par>
                        <p:par>
                          <p:cTn id="26" fill="hold">
                            <p:stCondLst>
                              <p:cond delay="2000"/>
                            </p:stCondLst>
                            <p:childTnLst>
                              <p:par>
                                <p:cTn id="27" presetID="53" presetClass="entr" presetSubtype="0" fill="hold" nodeType="afterEffect">
                                  <p:stCondLst>
                                    <p:cond delay="500"/>
                                  </p:stCondLst>
                                  <p:childTnLst>
                                    <p:set>
                                      <p:cBhvr>
                                        <p:cTn id="28" dur="1" fill="hold">
                                          <p:stCondLst>
                                            <p:cond delay="0"/>
                                          </p:stCondLst>
                                        </p:cTn>
                                        <p:tgtEl>
                                          <p:spTgt spid="8203"/>
                                        </p:tgtEl>
                                        <p:attrNameLst>
                                          <p:attrName>style.visibility</p:attrName>
                                        </p:attrNameLst>
                                      </p:cBhvr>
                                      <p:to>
                                        <p:strVal val="visible"/>
                                      </p:to>
                                    </p:set>
                                    <p:anim calcmode="lin" valueType="num">
                                      <p:cBhvr>
                                        <p:cTn id="29" dur="1000" fill="hold"/>
                                        <p:tgtEl>
                                          <p:spTgt spid="8203"/>
                                        </p:tgtEl>
                                        <p:attrNameLst>
                                          <p:attrName>ppt_w</p:attrName>
                                        </p:attrNameLst>
                                      </p:cBhvr>
                                      <p:tavLst>
                                        <p:tav tm="0">
                                          <p:val>
                                            <p:fltVal val="0"/>
                                          </p:val>
                                        </p:tav>
                                        <p:tav tm="100000">
                                          <p:val>
                                            <p:strVal val="#ppt_w"/>
                                          </p:val>
                                        </p:tav>
                                      </p:tavLst>
                                    </p:anim>
                                    <p:anim calcmode="lin" valueType="num">
                                      <p:cBhvr>
                                        <p:cTn id="30" dur="1000" fill="hold"/>
                                        <p:tgtEl>
                                          <p:spTgt spid="8203"/>
                                        </p:tgtEl>
                                        <p:attrNameLst>
                                          <p:attrName>ppt_h</p:attrName>
                                        </p:attrNameLst>
                                      </p:cBhvr>
                                      <p:tavLst>
                                        <p:tav tm="0">
                                          <p:val>
                                            <p:fltVal val="0"/>
                                          </p:val>
                                        </p:tav>
                                        <p:tav tm="100000">
                                          <p:val>
                                            <p:strVal val="#ppt_h"/>
                                          </p:val>
                                        </p:tav>
                                      </p:tavLst>
                                    </p:anim>
                                    <p:animEffect transition="in" filter="fade">
                                      <p:cBhvr>
                                        <p:cTn id="31" dur="1000"/>
                                        <p:tgtEl>
                                          <p:spTgt spid="8203"/>
                                        </p:tgtEl>
                                      </p:cBhvr>
                                    </p:animEffect>
                                  </p:childTnLst>
                                </p:cTn>
                              </p:par>
                              <p:par>
                                <p:cTn id="32" presetID="56" presetClass="entr" presetSubtype="0" fill="hold" grpId="0" nodeType="withEffect">
                                  <p:stCondLst>
                                    <p:cond delay="500"/>
                                  </p:stCondLst>
                                  <p:iterate type="lt">
                                    <p:tmPct val="10000"/>
                                  </p:iterate>
                                  <p:childTnLst>
                                    <p:set>
                                      <p:cBhvr>
                                        <p:cTn id="33" dur="1" fill="hold">
                                          <p:stCondLst>
                                            <p:cond delay="0"/>
                                          </p:stCondLst>
                                        </p:cTn>
                                        <p:tgtEl>
                                          <p:spTgt spid="8199"/>
                                        </p:tgtEl>
                                        <p:attrNameLst>
                                          <p:attrName>style.visibility</p:attrName>
                                        </p:attrNameLst>
                                      </p:cBhvr>
                                      <p:to>
                                        <p:strVal val="visible"/>
                                      </p:to>
                                    </p:set>
                                    <p:anim by="(-#ppt_w*2)" calcmode="lin" valueType="num">
                                      <p:cBhvr rctx="PPT">
                                        <p:cTn id="34" dur="500" autoRev="1" fill="hold">
                                          <p:stCondLst>
                                            <p:cond delay="0"/>
                                          </p:stCondLst>
                                        </p:cTn>
                                        <p:tgtEl>
                                          <p:spTgt spid="8199"/>
                                        </p:tgtEl>
                                        <p:attrNameLst>
                                          <p:attrName>ppt_w</p:attrName>
                                        </p:attrNameLst>
                                      </p:cBhvr>
                                    </p:anim>
                                    <p:anim by="(#ppt_w*0.50)" calcmode="lin" valueType="num">
                                      <p:cBhvr>
                                        <p:cTn id="35" dur="500" decel="50000" autoRev="1" fill="hold">
                                          <p:stCondLst>
                                            <p:cond delay="0"/>
                                          </p:stCondLst>
                                        </p:cTn>
                                        <p:tgtEl>
                                          <p:spTgt spid="8199"/>
                                        </p:tgtEl>
                                        <p:attrNameLst>
                                          <p:attrName>ppt_x</p:attrName>
                                        </p:attrNameLst>
                                      </p:cBhvr>
                                    </p:anim>
                                    <p:anim from="(-#ppt_h/2)" to="(#ppt_y)" calcmode="lin" valueType="num">
                                      <p:cBhvr>
                                        <p:cTn id="36" dur="1000" fill="hold">
                                          <p:stCondLst>
                                            <p:cond delay="0"/>
                                          </p:stCondLst>
                                        </p:cTn>
                                        <p:tgtEl>
                                          <p:spTgt spid="8199"/>
                                        </p:tgtEl>
                                        <p:attrNameLst>
                                          <p:attrName>ppt_y</p:attrName>
                                        </p:attrNameLst>
                                      </p:cBhvr>
                                    </p:anim>
                                    <p:animRot by="21600000">
                                      <p:cBhvr>
                                        <p:cTn id="37" dur="1000" fill="hold">
                                          <p:stCondLst>
                                            <p:cond delay="0"/>
                                          </p:stCondLst>
                                        </p:cTn>
                                        <p:tgtEl>
                                          <p:spTgt spid="8199"/>
                                        </p:tgtEl>
                                        <p:attrNameLst>
                                          <p:attrName>r</p:attrName>
                                        </p:attrNameLst>
                                      </p:cBhvr>
                                    </p:animRot>
                                  </p:childTnLst>
                                </p:cTn>
                              </p:par>
                            </p:childTnLst>
                          </p:cTn>
                        </p:par>
                        <p:par>
                          <p:cTn id="38" fill="hold">
                            <p:stCondLst>
                              <p:cond delay="3500"/>
                            </p:stCondLst>
                            <p:childTnLst>
                              <p:par>
                                <p:cTn id="39" presetID="51"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385" decel="100000"/>
                                        <p:tgtEl>
                                          <p:spTgt spid="13"/>
                                        </p:tgtEl>
                                      </p:cBhvr>
                                    </p:animEffect>
                                    <p:animScale>
                                      <p:cBhvr>
                                        <p:cTn id="42" dur="385" decel="100000"/>
                                        <p:tgtEl>
                                          <p:spTgt spid="13"/>
                                        </p:tgtEl>
                                      </p:cBhvr>
                                      <p:from x="10000" y="10000"/>
                                      <p:to x="200000" y="450000"/>
                                    </p:animScale>
                                    <p:animScale>
                                      <p:cBhvr>
                                        <p:cTn id="43" dur="615" accel="100000" fill="hold">
                                          <p:stCondLst>
                                            <p:cond delay="385"/>
                                          </p:stCondLst>
                                        </p:cTn>
                                        <p:tgtEl>
                                          <p:spTgt spid="13"/>
                                        </p:tgtEl>
                                      </p:cBhvr>
                                      <p:from x="200000" y="450000"/>
                                      <p:to x="100000" y="100000"/>
                                    </p:animScale>
                                    <p:set>
                                      <p:cBhvr>
                                        <p:cTn id="44" dur="385" fill="hold"/>
                                        <p:tgtEl>
                                          <p:spTgt spid="13"/>
                                        </p:tgtEl>
                                        <p:attrNameLst>
                                          <p:attrName>ppt_x</p:attrName>
                                        </p:attrNameLst>
                                      </p:cBhvr>
                                      <p:to>
                                        <p:strVal val="(0.5)"/>
                                      </p:to>
                                    </p:set>
                                    <p:anim from="(0.5)" to="(#ppt_x)" calcmode="lin" valueType="num">
                                      <p:cBhvr>
                                        <p:cTn id="45" dur="615" accel="100000" fill="hold">
                                          <p:stCondLst>
                                            <p:cond delay="385"/>
                                          </p:stCondLst>
                                        </p:cTn>
                                        <p:tgtEl>
                                          <p:spTgt spid="13"/>
                                        </p:tgtEl>
                                        <p:attrNameLst>
                                          <p:attrName>ppt_x</p:attrName>
                                        </p:attrNameLst>
                                      </p:cBhvr>
                                    </p:anim>
                                    <p:set>
                                      <p:cBhvr>
                                        <p:cTn id="46" dur="385" fill="hold"/>
                                        <p:tgtEl>
                                          <p:spTgt spid="13"/>
                                        </p:tgtEl>
                                        <p:attrNameLst>
                                          <p:attrName>ppt_y</p:attrName>
                                        </p:attrNameLst>
                                      </p:cBhvr>
                                      <p:to>
                                        <p:strVal val="(#ppt_y+0.4)"/>
                                      </p:to>
                                    </p:set>
                                    <p:anim from="(#ppt_y+0.4)" to="(#ppt_y)" calcmode="lin" valueType="num">
                                      <p:cBhvr>
                                        <p:cTn id="47" dur="615" accel="100000" fill="hold">
                                          <p:stCondLst>
                                            <p:cond delay="385"/>
                                          </p:stCondLst>
                                        </p:cTn>
                                        <p:tgtEl>
                                          <p:spTgt spid="13"/>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p:bldP spid="8199" grpId="0"/>
      <p:bldP spid="12" grpId="0" animBg="1"/>
      <p:bldP spid="1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a:t>Enquiry  – ATTRIBUTES Field </a:t>
            </a:r>
            <a:endParaRPr lang="en-GB" dirty="0"/>
          </a:p>
        </p:txBody>
      </p:sp>
      <p:sp>
        <p:nvSpPr>
          <p:cNvPr id="9219" name="Slide Number Placeholder 3"/>
          <p:cNvSpPr>
            <a:spLocks noGrp="1"/>
          </p:cNvSpPr>
          <p:nvPr>
            <p:ph type="sldNum" sz="quarter" idx="10"/>
          </p:nvPr>
        </p:nvSpPr>
        <p:spPr>
          <a:noFill/>
        </p:spPr>
        <p:txBody>
          <a:bodyPr/>
          <a:lstStyle/>
          <a:p>
            <a:r>
              <a:rPr lang="en-GB">
                <a:latin typeface="Arial" pitchFamily="34" charset="0"/>
              </a:rPr>
              <a:t>Slide </a:t>
            </a:r>
            <a:fld id="{8A131BF3-1EF9-42EB-8791-BEA6AB9CC62A}" type="slidenum">
              <a:rPr lang="en-GB" smtClean="0">
                <a:latin typeface="Arial" pitchFamily="34" charset="0"/>
              </a:rPr>
              <a:pPr/>
              <a:t>104</a:t>
            </a:fld>
            <a:endParaRPr lang="en-GB">
              <a:latin typeface="Arial" pitchFamily="34" charset="0"/>
            </a:endParaRPr>
          </a:p>
        </p:txBody>
      </p:sp>
      <p:sp>
        <p:nvSpPr>
          <p:cNvPr id="5" name="Rectangle 3"/>
          <p:cNvSpPr txBox="1">
            <a:spLocks noChangeArrowheads="1"/>
          </p:cNvSpPr>
          <p:nvPr/>
        </p:nvSpPr>
        <p:spPr bwMode="auto">
          <a:xfrm>
            <a:off x="785813" y="928688"/>
            <a:ext cx="7500937" cy="5214937"/>
          </a:xfrm>
          <a:prstGeom prst="rect">
            <a:avLst/>
          </a:prstGeom>
          <a:noFill/>
          <a:ln w="9525">
            <a:noFill/>
            <a:miter lim="800000"/>
            <a:headEnd/>
            <a:tailEnd/>
          </a:ln>
        </p:spPr>
        <p:txBody>
          <a:bodyPr/>
          <a:lstStyle/>
          <a:p>
            <a:pPr marL="342900" indent="-342900" eaLnBrk="0" hangingPunct="0">
              <a:spcBef>
                <a:spcPct val="20000"/>
              </a:spcBef>
              <a:buSzPct val="130000"/>
              <a:defRPr/>
            </a:pPr>
            <a:endParaRPr lang="en-US" sz="1800" kern="0" dirty="0">
              <a:solidFill>
                <a:srgbClr val="015294"/>
              </a:solidFill>
              <a:latin typeface="+mn-lt"/>
            </a:endParaRPr>
          </a:p>
          <a:p>
            <a:pPr marL="342900" indent="-342900" eaLnBrk="0" hangingPunct="0">
              <a:spcBef>
                <a:spcPct val="20000"/>
              </a:spcBef>
              <a:buClr>
                <a:schemeClr val="tx2">
                  <a:lumMod val="40000"/>
                  <a:lumOff val="60000"/>
                </a:schemeClr>
              </a:buClr>
              <a:buSzPct val="130000"/>
              <a:buFont typeface="Wingdings" pitchFamily="2" charset="2"/>
              <a:buChar char="q"/>
              <a:defRPr/>
            </a:pPr>
            <a:r>
              <a:rPr lang="en-US" sz="1600" b="0" kern="0" dirty="0">
                <a:solidFill>
                  <a:srgbClr val="015294"/>
                </a:solidFill>
                <a:latin typeface="+mn-lt"/>
              </a:rPr>
              <a:t>Amend the previously created Enquiry record</a:t>
            </a:r>
          </a:p>
          <a:p>
            <a:pPr marL="342900" indent="-342900" eaLnBrk="0" hangingPunct="0">
              <a:spcBef>
                <a:spcPct val="20000"/>
              </a:spcBef>
              <a:buClr>
                <a:schemeClr val="tx2">
                  <a:lumMod val="40000"/>
                  <a:lumOff val="60000"/>
                </a:schemeClr>
              </a:buClr>
              <a:buSzPct val="130000"/>
              <a:buFont typeface="Wingdings" pitchFamily="2" charset="2"/>
              <a:buChar char="q"/>
              <a:defRPr/>
            </a:pPr>
            <a:endParaRPr lang="en-US" sz="1600" b="0" kern="0" dirty="0">
              <a:solidFill>
                <a:srgbClr val="015294"/>
              </a:solidFill>
              <a:latin typeface="+mn-lt"/>
            </a:endParaRPr>
          </a:p>
          <a:p>
            <a:pPr marL="342900" indent="-342900" eaLnBrk="0" hangingPunct="0">
              <a:spcBef>
                <a:spcPct val="20000"/>
              </a:spcBef>
              <a:buClr>
                <a:schemeClr val="tx2">
                  <a:lumMod val="40000"/>
                  <a:lumOff val="60000"/>
                </a:schemeClr>
              </a:buClr>
              <a:buSzPct val="130000"/>
              <a:buFont typeface="Wingdings" pitchFamily="2" charset="2"/>
              <a:buChar char="q"/>
              <a:defRPr/>
            </a:pPr>
            <a:r>
              <a:rPr lang="en-US" sz="1600" b="0" kern="0" dirty="0">
                <a:solidFill>
                  <a:srgbClr val="015294"/>
                </a:solidFill>
                <a:latin typeface="+mn-lt"/>
              </a:rPr>
              <a:t>Hide the tool bar in your enquiry report</a:t>
            </a:r>
          </a:p>
          <a:p>
            <a:pPr marL="342900" indent="-342900" eaLnBrk="0" hangingPunct="0">
              <a:spcBef>
                <a:spcPct val="20000"/>
              </a:spcBef>
              <a:buClr>
                <a:schemeClr val="tx2">
                  <a:lumMod val="40000"/>
                  <a:lumOff val="60000"/>
                </a:schemeClr>
              </a:buClr>
              <a:buSzPct val="130000"/>
              <a:buFont typeface="Wingdings" pitchFamily="2" charset="2"/>
              <a:buChar char="q"/>
              <a:defRPr/>
            </a:pPr>
            <a:endParaRPr lang="en-US" sz="1600" b="0" kern="0" dirty="0">
              <a:solidFill>
                <a:srgbClr val="015294"/>
              </a:solidFill>
              <a:latin typeface="+mn-lt"/>
            </a:endParaRPr>
          </a:p>
          <a:p>
            <a:pPr marL="342900" indent="-342900" eaLnBrk="0" hangingPunct="0">
              <a:spcBef>
                <a:spcPct val="20000"/>
              </a:spcBef>
              <a:buClr>
                <a:schemeClr val="tx2">
                  <a:lumMod val="40000"/>
                  <a:lumOff val="60000"/>
                </a:schemeClr>
              </a:buClr>
              <a:buSzPct val="130000"/>
              <a:buFont typeface="Wingdings" pitchFamily="2" charset="2"/>
              <a:buChar char="q"/>
              <a:defRPr/>
            </a:pPr>
            <a:r>
              <a:rPr lang="en-US" sz="1600" b="0" kern="0" dirty="0">
                <a:solidFill>
                  <a:srgbClr val="015294"/>
                </a:solidFill>
                <a:latin typeface="Arial" charset="0"/>
              </a:rPr>
              <a:t>The enquiry output should not display the column headers</a:t>
            </a:r>
          </a:p>
          <a:p>
            <a:pPr marL="342900" indent="-342900" eaLnBrk="0" hangingPunct="0">
              <a:spcBef>
                <a:spcPct val="20000"/>
              </a:spcBef>
              <a:buSzPct val="130000"/>
              <a:buFont typeface="Wingdings" pitchFamily="2" charset="2"/>
              <a:buChar char="§"/>
              <a:defRPr/>
            </a:pPr>
            <a:endParaRPr lang="en-US" sz="1800" kern="0" dirty="0">
              <a:solidFill>
                <a:srgbClr val="015294"/>
              </a:solidFill>
              <a:latin typeface="+mn-lt"/>
            </a:endParaRPr>
          </a:p>
          <a:p>
            <a:pPr marL="342900" indent="-342900" eaLnBrk="0" hangingPunct="0">
              <a:spcBef>
                <a:spcPct val="20000"/>
              </a:spcBef>
              <a:buSzPct val="130000"/>
              <a:buFont typeface="Wingdings" pitchFamily="2" charset="2"/>
              <a:buChar char="§"/>
              <a:defRPr/>
            </a:pPr>
            <a:endParaRPr lang="en-US" sz="1800" kern="0" dirty="0">
              <a:solidFill>
                <a:srgbClr val="015294"/>
              </a:solidFill>
              <a:latin typeface="+mn-lt"/>
            </a:endParaRPr>
          </a:p>
        </p:txBody>
      </p:sp>
    </p:spTree>
  </p:cSld>
  <p:clrMapOvr>
    <a:masterClrMapping/>
  </p:clrMapOvr>
  <p:transition>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t>Amend the Enquiry</a:t>
            </a:r>
            <a:endParaRPr lang="en-GB"/>
          </a:p>
        </p:txBody>
      </p:sp>
      <p:sp>
        <p:nvSpPr>
          <p:cNvPr id="10243" name="Slide Number Placeholder 3"/>
          <p:cNvSpPr>
            <a:spLocks noGrp="1"/>
          </p:cNvSpPr>
          <p:nvPr>
            <p:ph type="sldNum" sz="quarter" idx="10"/>
          </p:nvPr>
        </p:nvSpPr>
        <p:spPr>
          <a:noFill/>
        </p:spPr>
        <p:txBody>
          <a:bodyPr/>
          <a:lstStyle/>
          <a:p>
            <a:r>
              <a:rPr lang="en-GB">
                <a:latin typeface="Arial" pitchFamily="34" charset="0"/>
              </a:rPr>
              <a:t>Slide </a:t>
            </a:r>
            <a:fld id="{DEB48DDD-4909-479B-B8D8-EC4FD7CC2B5C}" type="slidenum">
              <a:rPr lang="en-GB" smtClean="0">
                <a:latin typeface="Arial" pitchFamily="34" charset="0"/>
              </a:rPr>
              <a:pPr/>
              <a:t>105</a:t>
            </a:fld>
            <a:endParaRPr lang="en-GB">
              <a:latin typeface="Arial" pitchFamily="34" charset="0"/>
            </a:endParaRPr>
          </a:p>
        </p:txBody>
      </p:sp>
      <p:pic>
        <p:nvPicPr>
          <p:cNvPr id="10245" name="Picture 8"/>
          <p:cNvPicPr>
            <a:picLocks noChangeAspect="1" noChangeArrowheads="1"/>
          </p:cNvPicPr>
          <p:nvPr/>
        </p:nvPicPr>
        <p:blipFill>
          <a:blip r:embed="rId3" cstate="print"/>
          <a:srcRect/>
          <a:stretch>
            <a:fillRect/>
          </a:stretch>
        </p:blipFill>
        <p:spPr bwMode="auto">
          <a:xfrm>
            <a:off x="5000625" y="1000125"/>
            <a:ext cx="3152775" cy="5410200"/>
          </a:xfrm>
          <a:prstGeom prst="rect">
            <a:avLst/>
          </a:prstGeom>
          <a:noFill/>
          <a:ln w="9525">
            <a:solidFill>
              <a:schemeClr val="accent2"/>
            </a:solidFill>
            <a:miter lim="800000"/>
            <a:headEnd/>
            <a:tailEnd/>
          </a:ln>
        </p:spPr>
      </p:pic>
      <p:sp>
        <p:nvSpPr>
          <p:cNvPr id="9" name="Rectangle 8"/>
          <p:cNvSpPr/>
          <p:nvPr/>
        </p:nvSpPr>
        <p:spPr>
          <a:xfrm>
            <a:off x="5072063" y="5715000"/>
            <a:ext cx="2428875" cy="7143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 name="Picture 2"/>
          <p:cNvPicPr>
            <a:picLocks noChangeAspect="1" noChangeArrowheads="1"/>
          </p:cNvPicPr>
          <p:nvPr/>
        </p:nvPicPr>
        <p:blipFill>
          <a:blip r:embed="rId4" cstate="print"/>
          <a:srcRect/>
          <a:stretch>
            <a:fillRect/>
          </a:stretch>
        </p:blipFill>
        <p:spPr bwMode="auto">
          <a:xfrm>
            <a:off x="1015707" y="714375"/>
            <a:ext cx="3419475" cy="57150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76200" y="71438"/>
            <a:ext cx="7010400" cy="381000"/>
          </a:xfrm>
        </p:spPr>
        <p:txBody>
          <a:bodyPr/>
          <a:lstStyle/>
          <a:p>
            <a:r>
              <a:rPr lang="en-US"/>
              <a:t>Output</a:t>
            </a:r>
            <a:endParaRPr lang="en-GB"/>
          </a:p>
        </p:txBody>
      </p:sp>
      <p:sp>
        <p:nvSpPr>
          <p:cNvPr id="11267" name="Slide Number Placeholder 3"/>
          <p:cNvSpPr>
            <a:spLocks noGrp="1"/>
          </p:cNvSpPr>
          <p:nvPr>
            <p:ph type="sldNum" sz="quarter" idx="10"/>
          </p:nvPr>
        </p:nvSpPr>
        <p:spPr>
          <a:noFill/>
        </p:spPr>
        <p:txBody>
          <a:bodyPr/>
          <a:lstStyle/>
          <a:p>
            <a:r>
              <a:rPr lang="en-GB">
                <a:latin typeface="Arial" pitchFamily="34" charset="0"/>
              </a:rPr>
              <a:t>Slide </a:t>
            </a:r>
            <a:fld id="{82F7CD4E-9F59-4BAC-A0CF-D016ADC5A44A}" type="slidenum">
              <a:rPr lang="en-GB" smtClean="0">
                <a:latin typeface="Arial" pitchFamily="34" charset="0"/>
              </a:rPr>
              <a:pPr/>
              <a:t>106</a:t>
            </a:fld>
            <a:endParaRPr lang="en-GB">
              <a:latin typeface="Arial" pitchFamily="34" charset="0"/>
            </a:endParaRPr>
          </a:p>
        </p:txBody>
      </p:sp>
      <p:pic>
        <p:nvPicPr>
          <p:cNvPr id="11268" name="Picture 5"/>
          <p:cNvPicPr>
            <a:picLocks noChangeAspect="1" noChangeArrowheads="1"/>
          </p:cNvPicPr>
          <p:nvPr/>
        </p:nvPicPr>
        <p:blipFill>
          <a:blip r:embed="rId3" cstate="print"/>
          <a:srcRect/>
          <a:stretch>
            <a:fillRect/>
          </a:stretch>
        </p:blipFill>
        <p:spPr bwMode="auto">
          <a:xfrm>
            <a:off x="2428875" y="714375"/>
            <a:ext cx="4286250" cy="5748338"/>
          </a:xfrm>
          <a:prstGeom prst="rect">
            <a:avLst/>
          </a:prstGeom>
          <a:noFill/>
          <a:ln w="9525">
            <a:solidFill>
              <a:schemeClr val="accent2"/>
            </a:solidFill>
            <a:miter lim="800000"/>
            <a:headEnd/>
            <a:tailEnd/>
          </a:ln>
        </p:spPr>
      </p:pic>
    </p:spTree>
  </p:cSld>
  <p:clrMapOvr>
    <a:masterClrMapping/>
  </p:clrMapOvr>
  <p:transition>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Slide Number Placeholder 2"/>
          <p:cNvSpPr txBox="1">
            <a:spLocks noGrp="1"/>
          </p:cNvSpPr>
          <p:nvPr/>
        </p:nvSpPr>
        <p:spPr bwMode="auto">
          <a:xfrm>
            <a:off x="7148513" y="6669088"/>
            <a:ext cx="1216025"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90000" bIns="0"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r>
              <a:rPr lang="en-GB" altLang="en-US" sz="900">
                <a:solidFill>
                  <a:srgbClr val="98ABD0"/>
                </a:solidFill>
              </a:rPr>
              <a:t>Slide </a:t>
            </a:r>
            <a:fld id="{335A2B3E-A411-4625-820F-136458DA4247}" type="slidenum">
              <a:rPr lang="en-GB" altLang="en-US" sz="900">
                <a:solidFill>
                  <a:srgbClr val="98ABD0"/>
                </a:solidFill>
              </a:rPr>
              <a:pPr algn="r" eaLnBrk="1" hangingPunct="1"/>
              <a:t>107</a:t>
            </a:fld>
            <a:endParaRPr lang="en-GB" altLang="en-US" sz="900">
              <a:solidFill>
                <a:srgbClr val="98ABD0"/>
              </a:solidFill>
            </a:endParaRPr>
          </a:p>
        </p:txBody>
      </p:sp>
      <p:sp>
        <p:nvSpPr>
          <p:cNvPr id="4" name="Rectangle 3"/>
          <p:cNvSpPr txBox="1">
            <a:spLocks noChangeArrowheads="1"/>
          </p:cNvSpPr>
          <p:nvPr/>
        </p:nvSpPr>
        <p:spPr bwMode="auto">
          <a:xfrm>
            <a:off x="274383" y="841216"/>
            <a:ext cx="8595234" cy="5175568"/>
          </a:xfrm>
          <a:prstGeom prst="rect">
            <a:avLst/>
          </a:prstGeom>
          <a:noFill/>
          <a:ln w="9525">
            <a:noFill/>
            <a:miter lim="800000"/>
            <a:headEnd/>
            <a:tailEnd/>
          </a:ln>
        </p:spPr>
        <p:txBody>
          <a:bodyPr/>
          <a:lstStyle/>
          <a:p>
            <a:pPr marL="342900" indent="-342900" eaLnBrk="0" hangingPunct="0">
              <a:spcBef>
                <a:spcPct val="20000"/>
              </a:spcBef>
              <a:buSzPct val="130000"/>
              <a:buFont typeface="Wingdings" pitchFamily="2" charset="2"/>
              <a:buChar char="§"/>
              <a:defRPr/>
            </a:pPr>
            <a:endParaRPr lang="en-GB" sz="1800" kern="0" dirty="0">
              <a:solidFill>
                <a:srgbClr val="015294"/>
              </a:solidFill>
              <a:latin typeface="+mn-lt"/>
            </a:endParaRPr>
          </a:p>
          <a:p>
            <a:pPr marL="342900" indent="-342900" eaLnBrk="0" hangingPunct="0">
              <a:spcBef>
                <a:spcPct val="20000"/>
              </a:spcBef>
              <a:buSzPct val="130000"/>
              <a:buFont typeface="Wingdings" pitchFamily="2" charset="2"/>
              <a:buChar char="§"/>
              <a:defRPr/>
            </a:pPr>
            <a:r>
              <a:rPr lang="en-GB" sz="1800" kern="0" dirty="0">
                <a:solidFill>
                  <a:schemeClr val="tx1">
                    <a:lumMod val="85000"/>
                    <a:lumOff val="15000"/>
                  </a:schemeClr>
                </a:solidFill>
                <a:latin typeface="+mn-lt"/>
              </a:rPr>
              <a:t>Create an Enquiry based on the </a:t>
            </a:r>
            <a:r>
              <a:rPr lang="en-GB" sz="1800" b="1" kern="0" dirty="0">
                <a:solidFill>
                  <a:schemeClr val="tx1">
                    <a:lumMod val="85000"/>
                    <a:lumOff val="15000"/>
                  </a:schemeClr>
                </a:solidFill>
                <a:latin typeface="+mn-lt"/>
              </a:rPr>
              <a:t>CUSTOMER</a:t>
            </a:r>
            <a:r>
              <a:rPr lang="en-GB" sz="1800" kern="0" dirty="0">
                <a:solidFill>
                  <a:schemeClr val="tx1">
                    <a:lumMod val="85000"/>
                    <a:lumOff val="15000"/>
                  </a:schemeClr>
                </a:solidFill>
                <a:latin typeface="+mn-lt"/>
              </a:rPr>
              <a:t> application and display the following fields @ID and SHORT.NAME. </a:t>
            </a:r>
          </a:p>
          <a:p>
            <a:pPr eaLnBrk="0" hangingPunct="0">
              <a:spcBef>
                <a:spcPct val="20000"/>
              </a:spcBef>
              <a:buSzPct val="130000"/>
              <a:defRPr/>
            </a:pPr>
            <a:endParaRPr lang="en-GB" sz="1800" kern="0" dirty="0">
              <a:solidFill>
                <a:schemeClr val="tx1">
                  <a:lumMod val="85000"/>
                  <a:lumOff val="15000"/>
                </a:schemeClr>
              </a:solidFill>
              <a:latin typeface="+mn-lt"/>
            </a:endParaRPr>
          </a:p>
          <a:p>
            <a:pPr marL="342900" indent="-342900" eaLnBrk="0" hangingPunct="0">
              <a:spcBef>
                <a:spcPct val="20000"/>
              </a:spcBef>
              <a:buSzPct val="130000"/>
              <a:buFont typeface="Wingdings" pitchFamily="2" charset="2"/>
              <a:buChar char="§"/>
              <a:defRPr/>
            </a:pPr>
            <a:r>
              <a:rPr lang="en-US" sz="1800" kern="0" dirty="0">
                <a:solidFill>
                  <a:schemeClr val="tx1">
                    <a:lumMod val="85000"/>
                    <a:lumOff val="15000"/>
                  </a:schemeClr>
                </a:solidFill>
              </a:rPr>
              <a:t>Using this Enquiry invoke </a:t>
            </a:r>
            <a:r>
              <a:rPr lang="en-US" sz="1800" kern="0" dirty="0">
                <a:solidFill>
                  <a:schemeClr val="tx1">
                    <a:lumMod val="85000"/>
                    <a:lumOff val="15000"/>
                  </a:schemeClr>
                </a:solidFill>
                <a:latin typeface="+mn-lt"/>
              </a:rPr>
              <a:t>a Version that cr</a:t>
            </a:r>
            <a:r>
              <a:rPr lang="en-US" sz="1800" kern="0" dirty="0">
                <a:solidFill>
                  <a:schemeClr val="tx1">
                    <a:lumMod val="85000"/>
                    <a:lumOff val="15000"/>
                  </a:schemeClr>
                </a:solidFill>
              </a:rPr>
              <a:t>eates Account for the Customers. </a:t>
            </a:r>
          </a:p>
          <a:p>
            <a:pPr marL="342900" indent="-342900" eaLnBrk="0" hangingPunct="0">
              <a:spcBef>
                <a:spcPct val="20000"/>
              </a:spcBef>
              <a:buSzPct val="130000"/>
              <a:buFont typeface="Wingdings" pitchFamily="2" charset="2"/>
              <a:buChar char="§"/>
              <a:defRPr/>
            </a:pPr>
            <a:endParaRPr lang="en-US" altLang="ko-KR" sz="1800" kern="0" dirty="0">
              <a:solidFill>
                <a:schemeClr val="tx1">
                  <a:lumMod val="85000"/>
                  <a:lumOff val="15000"/>
                </a:schemeClr>
              </a:solidFill>
              <a:latin typeface="+mn-lt"/>
            </a:endParaRPr>
          </a:p>
          <a:p>
            <a:pPr marL="342900" indent="-342900" eaLnBrk="0" hangingPunct="0">
              <a:spcBef>
                <a:spcPct val="20000"/>
              </a:spcBef>
              <a:buSzPct val="130000"/>
              <a:buFont typeface="Wingdings" pitchFamily="2" charset="2"/>
              <a:buChar char="§"/>
              <a:defRPr/>
            </a:pPr>
            <a:r>
              <a:rPr lang="en-US" altLang="ko-KR" sz="1800" kern="0" dirty="0">
                <a:solidFill>
                  <a:schemeClr val="tx1">
                    <a:lumMod val="85000"/>
                    <a:lumOff val="15000"/>
                  </a:schemeClr>
                </a:solidFill>
                <a:latin typeface="+mn-lt"/>
              </a:rPr>
              <a:t>Can you invoke a Version from an Enquiry ?</a:t>
            </a:r>
          </a:p>
          <a:p>
            <a:pPr marL="342900" indent="-342900" eaLnBrk="0" hangingPunct="0">
              <a:spcBef>
                <a:spcPct val="20000"/>
              </a:spcBef>
              <a:buSzPct val="130000"/>
              <a:defRPr/>
            </a:pPr>
            <a:r>
              <a:rPr lang="en-US" altLang="ko-KR" sz="1800" kern="0" dirty="0">
                <a:solidFill>
                  <a:schemeClr val="tx1">
                    <a:lumMod val="85000"/>
                    <a:lumOff val="15000"/>
                  </a:schemeClr>
                </a:solidFill>
                <a:latin typeface="+mn-lt"/>
              </a:rPr>
              <a:t>		The </a:t>
            </a:r>
            <a:r>
              <a:rPr lang="en-US" altLang="ko-KR" sz="1800" b="1" kern="0" dirty="0">
                <a:solidFill>
                  <a:schemeClr val="tx1">
                    <a:lumMod val="85000"/>
                    <a:lumOff val="15000"/>
                  </a:schemeClr>
                </a:solidFill>
                <a:latin typeface="+mn-lt"/>
              </a:rPr>
              <a:t>ENQUIRY</a:t>
            </a:r>
            <a:r>
              <a:rPr lang="en-US" altLang="ko-KR" sz="1800" kern="0" dirty="0">
                <a:solidFill>
                  <a:schemeClr val="tx1">
                    <a:lumMod val="85000"/>
                    <a:lumOff val="15000"/>
                  </a:schemeClr>
                </a:solidFill>
                <a:latin typeface="+mn-lt"/>
              </a:rPr>
              <a:t> application in T24 allows you to invoke the other applications . </a:t>
            </a:r>
            <a:r>
              <a:rPr lang="en-US" altLang="ko-KR" sz="1800" kern="0" dirty="0">
                <a:solidFill>
                  <a:srgbClr val="015294"/>
                </a:solidFill>
                <a:latin typeface="+mn-lt"/>
              </a:rPr>
              <a:t>. </a:t>
            </a:r>
          </a:p>
          <a:p>
            <a:pPr marL="342900" indent="-342900" eaLnBrk="0" hangingPunct="0">
              <a:spcBef>
                <a:spcPct val="20000"/>
              </a:spcBef>
              <a:buSzPct val="130000"/>
              <a:defRPr/>
            </a:pPr>
            <a:r>
              <a:rPr lang="en-US" altLang="ko-KR" sz="1800" kern="0" dirty="0">
                <a:solidFill>
                  <a:srgbClr val="015294"/>
                </a:solidFill>
                <a:latin typeface="+mn-lt"/>
              </a:rPr>
              <a:t>	</a:t>
            </a:r>
            <a:endParaRPr lang="en-GB" sz="1800" i="1" kern="0" dirty="0">
              <a:solidFill>
                <a:srgbClr val="015294"/>
              </a:solidFill>
              <a:latin typeface="+mn-lt"/>
            </a:endParaRPr>
          </a:p>
        </p:txBody>
      </p:sp>
      <p:pic>
        <p:nvPicPr>
          <p:cNvPr id="13317" name="Picture 12" descr="11(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5813" y="4000500"/>
            <a:ext cx="4067175" cy="246697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pic>
        <p:nvPicPr>
          <p:cNvPr id="13318" name="Picture 13" descr="11(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30813" y="4476750"/>
            <a:ext cx="3133725" cy="19431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5" name="Rectangle 14"/>
          <p:cNvSpPr/>
          <p:nvPr/>
        </p:nvSpPr>
        <p:spPr>
          <a:xfrm>
            <a:off x="1643063" y="4357688"/>
            <a:ext cx="3000375" cy="2143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416327768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2"/>
          <p:cNvSpPr txBox="1">
            <a:spLocks noGrp="1"/>
          </p:cNvSpPr>
          <p:nvPr/>
        </p:nvSpPr>
        <p:spPr bwMode="auto">
          <a:xfrm>
            <a:off x="7148513" y="6669088"/>
            <a:ext cx="1216025"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90000" bIns="0"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r>
              <a:rPr lang="en-GB" altLang="en-US" sz="900">
                <a:solidFill>
                  <a:srgbClr val="98ABD0"/>
                </a:solidFill>
              </a:rPr>
              <a:t>Slide </a:t>
            </a:r>
            <a:fld id="{1A9225C1-2D20-451D-A7ED-ACC35A8BF814}" type="slidenum">
              <a:rPr lang="en-GB" altLang="en-US" sz="900">
                <a:solidFill>
                  <a:srgbClr val="98ABD0"/>
                </a:solidFill>
              </a:rPr>
              <a:pPr algn="r" eaLnBrk="1" hangingPunct="1"/>
              <a:t>108</a:t>
            </a:fld>
            <a:endParaRPr lang="en-GB" altLang="en-US" sz="900">
              <a:solidFill>
                <a:srgbClr val="98ABD0"/>
              </a:solidFill>
            </a:endParaRPr>
          </a:p>
        </p:txBody>
      </p:sp>
      <p:pic>
        <p:nvPicPr>
          <p:cNvPr id="14340" name="Picture 9" descr="12(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 y="857250"/>
            <a:ext cx="3357563" cy="35941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pic>
        <p:nvPicPr>
          <p:cNvPr id="14341" name="Picture 10" descr="12(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2714625"/>
            <a:ext cx="3571875" cy="352742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912712"/>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Solution – Enquiry Execution</a:t>
            </a:r>
          </a:p>
        </p:txBody>
      </p:sp>
      <p:sp>
        <p:nvSpPr>
          <p:cNvPr id="21507" name="AutoShape 3"/>
          <p:cNvSpPr>
            <a:spLocks noGrp="1" noChangeAspect="1" noChangeArrowheads="1"/>
          </p:cNvSpPr>
          <p:nvPr>
            <p:ph type="body" idx="1"/>
          </p:nvPr>
        </p:nvSpPr>
        <p:spPr>
          <a:xfrm>
            <a:off x="992188" y="1592263"/>
            <a:ext cx="7874000" cy="4337050"/>
          </a:xfrm>
        </p:spPr>
        <p:txBody>
          <a:bodyPr/>
          <a:lstStyle/>
          <a:p>
            <a:pPr eaLnBrk="1" hangingPunct="1"/>
            <a:r>
              <a:rPr lang="en-US"/>
              <a:t>Enter ENQ followed by Enquiry ID in command line</a:t>
            </a:r>
          </a:p>
          <a:p>
            <a:pPr eaLnBrk="1" hangingPunct="1"/>
            <a:r>
              <a:rPr lang="en-US"/>
              <a:t>Selection criteria box appears as shown</a:t>
            </a:r>
          </a:p>
          <a:p>
            <a:pPr eaLnBrk="1" hangingPunct="1"/>
            <a:r>
              <a:rPr lang="en-US"/>
              <a:t>Press Enter Key to view the enquiry output</a:t>
            </a:r>
          </a:p>
        </p:txBody>
      </p:sp>
      <p:pic>
        <p:nvPicPr>
          <p:cNvPr id="5" name="Picture 4"/>
          <p:cNvPicPr/>
          <p:nvPr/>
        </p:nvPicPr>
        <p:blipFill>
          <a:blip r:embed="rId2" cstate="print"/>
          <a:srcRect t="7407" r="46474" b="35897"/>
          <a:stretch>
            <a:fillRect/>
          </a:stretch>
        </p:blipFill>
        <p:spPr bwMode="auto">
          <a:xfrm>
            <a:off x="1452971" y="2925399"/>
            <a:ext cx="5535658" cy="3318647"/>
          </a:xfrm>
          <a:prstGeom prst="rect">
            <a:avLst/>
          </a:prstGeom>
          <a:noFill/>
          <a:ln w="9525">
            <a:noFill/>
            <a:miter lim="800000"/>
            <a:headEnd/>
            <a:tailEnd/>
          </a:ln>
        </p:spPr>
      </p:pic>
    </p:spTree>
  </p:cSld>
  <p:clrMapOvr>
    <a:masterClrMapping/>
  </p:clrMapOvr>
  <p:transition>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idx="4294967295"/>
          </p:nvPr>
        </p:nvSpPr>
        <p:spPr>
          <a:xfrm>
            <a:off x="593785" y="364738"/>
            <a:ext cx="7010400" cy="381000"/>
          </a:xfrm>
        </p:spPr>
        <p:txBody>
          <a:bodyPr/>
          <a:lstStyle/>
          <a:p>
            <a:r>
              <a:rPr lang="en-US" altLang="en-US" dirty="0"/>
              <a:t>Amend the Version</a:t>
            </a:r>
          </a:p>
        </p:txBody>
      </p:sp>
      <p:sp>
        <p:nvSpPr>
          <p:cNvPr id="15363" name="Slide Number Placeholder 2"/>
          <p:cNvSpPr txBox="1">
            <a:spLocks noGrp="1"/>
          </p:cNvSpPr>
          <p:nvPr/>
        </p:nvSpPr>
        <p:spPr bwMode="auto">
          <a:xfrm>
            <a:off x="7148513" y="6669088"/>
            <a:ext cx="1216025"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90000" bIns="0"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r>
              <a:rPr lang="en-GB" altLang="en-US" sz="900">
                <a:solidFill>
                  <a:srgbClr val="98ABD0"/>
                </a:solidFill>
              </a:rPr>
              <a:t>Slide </a:t>
            </a:r>
            <a:fld id="{77C36F73-2F6F-4FF0-A41B-4544EE9D389F}" type="slidenum">
              <a:rPr lang="en-GB" altLang="en-US" sz="900">
                <a:solidFill>
                  <a:srgbClr val="98ABD0"/>
                </a:solidFill>
              </a:rPr>
              <a:pPr algn="r" eaLnBrk="1" hangingPunct="1"/>
              <a:t>109</a:t>
            </a:fld>
            <a:endParaRPr lang="en-GB" altLang="en-US" sz="900">
              <a:solidFill>
                <a:srgbClr val="98ABD0"/>
              </a:solidFill>
            </a:endParaRPr>
          </a:p>
        </p:txBody>
      </p:sp>
      <p:pic>
        <p:nvPicPr>
          <p:cNvPr id="15364" name="Picture 7" descr="1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1000125"/>
            <a:ext cx="4000500" cy="49911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2714625" y="4572000"/>
            <a:ext cx="3429000" cy="1143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43022425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idx="4294967295"/>
          </p:nvPr>
        </p:nvSpPr>
        <p:spPr>
          <a:xfrm>
            <a:off x="1651001" y="138023"/>
            <a:ext cx="7010400" cy="1104181"/>
          </a:xfrm>
        </p:spPr>
        <p:txBody>
          <a:bodyPr/>
          <a:lstStyle/>
          <a:p>
            <a:br>
              <a:rPr lang="en-US" altLang="en-US" dirty="0"/>
            </a:br>
            <a:r>
              <a:rPr lang="en-US" altLang="en-US" dirty="0"/>
              <a:t>Amend the  Enquiry</a:t>
            </a:r>
            <a:br>
              <a:rPr lang="en-US" altLang="en-US" dirty="0"/>
            </a:br>
            <a:endParaRPr lang="en-US" altLang="en-US" dirty="0"/>
          </a:p>
        </p:txBody>
      </p:sp>
      <p:sp>
        <p:nvSpPr>
          <p:cNvPr id="16387" name="Slide Number Placeholder 2"/>
          <p:cNvSpPr txBox="1">
            <a:spLocks noGrp="1"/>
          </p:cNvSpPr>
          <p:nvPr/>
        </p:nvSpPr>
        <p:spPr bwMode="auto">
          <a:xfrm>
            <a:off x="7148513" y="6669088"/>
            <a:ext cx="1216025"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90000" bIns="0"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r>
              <a:rPr lang="en-GB" altLang="en-US" sz="900">
                <a:solidFill>
                  <a:srgbClr val="98ABD0"/>
                </a:solidFill>
              </a:rPr>
              <a:t>Slide </a:t>
            </a:r>
            <a:fld id="{619A49F9-AE50-41C2-B8EC-4091166470CE}" type="slidenum">
              <a:rPr lang="en-GB" altLang="en-US" sz="900">
                <a:solidFill>
                  <a:srgbClr val="98ABD0"/>
                </a:solidFill>
              </a:rPr>
              <a:pPr algn="r" eaLnBrk="1" hangingPunct="1"/>
              <a:t>110</a:t>
            </a:fld>
            <a:endParaRPr lang="en-GB" altLang="en-US" sz="900">
              <a:solidFill>
                <a:srgbClr val="98ABD0"/>
              </a:solidFill>
            </a:endParaRPr>
          </a:p>
        </p:txBody>
      </p:sp>
      <p:pic>
        <p:nvPicPr>
          <p:cNvPr id="14" name="Picture 13" descr="14(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101218"/>
            <a:ext cx="3954463" cy="357187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14" descr="1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43500" y="4296227"/>
            <a:ext cx="3444875" cy="200025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cxnSp>
        <p:nvCxnSpPr>
          <p:cNvPr id="17" name="Straight Arrow Connector 16"/>
          <p:cNvCxnSpPr/>
          <p:nvPr/>
        </p:nvCxnSpPr>
        <p:spPr>
          <a:xfrm rot="16200000" flipH="1">
            <a:off x="4214813" y="3286125"/>
            <a:ext cx="1571625" cy="157162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3786188" y="3786188"/>
            <a:ext cx="1714500" cy="142875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8243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10" dur="1000" fill="hold"/>
                                        <p:tgtEl>
                                          <p:spTgt spid="1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4"/>
                                        </p:tgtEl>
                                      </p:cBhvr>
                                    </p:animEffect>
                                  </p:childTnLst>
                                </p:cTn>
                              </p:par>
                            </p:childTnLst>
                          </p:cTn>
                        </p:par>
                        <p:par>
                          <p:cTn id="15" fill="hold" nodeType="afterGroup">
                            <p:stCondLst>
                              <p:cond delay="1000"/>
                            </p:stCondLst>
                            <p:childTnLst>
                              <p:par>
                                <p:cTn id="16" presetID="25" presetClass="entr" presetSubtype="0" fill="hold" nodeType="afterEffect">
                                  <p:stCondLst>
                                    <p:cond delay="50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21" dur="1000" fill="hold"/>
                                        <p:tgtEl>
                                          <p:spTgt spid="15"/>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15"/>
                                        </p:tgtEl>
                                      </p:cBhvr>
                                    </p:animEffect>
                                  </p:childTnLst>
                                </p:cTn>
                              </p:par>
                            </p:childTnLst>
                          </p:cTn>
                        </p:par>
                        <p:par>
                          <p:cTn id="26" fill="hold" nodeType="afterGroup">
                            <p:stCondLst>
                              <p:cond delay="2500"/>
                            </p:stCondLst>
                            <p:childTnLst>
                              <p:par>
                                <p:cTn id="27" presetID="55"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1000" fill="hold"/>
                                        <p:tgtEl>
                                          <p:spTgt spid="17"/>
                                        </p:tgtEl>
                                        <p:attrNameLst>
                                          <p:attrName>ppt_w</p:attrName>
                                        </p:attrNameLst>
                                      </p:cBhvr>
                                      <p:tavLst>
                                        <p:tav tm="0">
                                          <p:val>
                                            <p:strVal val="#ppt_w*0.70"/>
                                          </p:val>
                                        </p:tav>
                                        <p:tav tm="100000">
                                          <p:val>
                                            <p:strVal val="#ppt_w"/>
                                          </p:val>
                                        </p:tav>
                                      </p:tavLst>
                                    </p:anim>
                                    <p:anim calcmode="lin" valueType="num">
                                      <p:cBhvr>
                                        <p:cTn id="30" dur="1000" fill="hold"/>
                                        <p:tgtEl>
                                          <p:spTgt spid="17"/>
                                        </p:tgtEl>
                                        <p:attrNameLst>
                                          <p:attrName>ppt_h</p:attrName>
                                        </p:attrNameLst>
                                      </p:cBhvr>
                                      <p:tavLst>
                                        <p:tav tm="0">
                                          <p:val>
                                            <p:strVal val="#ppt_h"/>
                                          </p:val>
                                        </p:tav>
                                        <p:tav tm="100000">
                                          <p:val>
                                            <p:strVal val="#ppt_h"/>
                                          </p:val>
                                        </p:tav>
                                      </p:tavLst>
                                    </p:anim>
                                    <p:animEffect transition="in" filter="fade">
                                      <p:cBhvr>
                                        <p:cTn id="31" dur="1000"/>
                                        <p:tgtEl>
                                          <p:spTgt spid="17"/>
                                        </p:tgtEl>
                                      </p:cBhvr>
                                    </p:animEffect>
                                  </p:childTnLst>
                                </p:cTn>
                              </p:par>
                            </p:childTnLst>
                          </p:cTn>
                        </p:par>
                        <p:par>
                          <p:cTn id="32" fill="hold" nodeType="afterGroup">
                            <p:stCondLst>
                              <p:cond delay="3500"/>
                            </p:stCondLst>
                            <p:childTnLst>
                              <p:par>
                                <p:cTn id="33" presetID="55"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1000" fill="hold"/>
                                        <p:tgtEl>
                                          <p:spTgt spid="19"/>
                                        </p:tgtEl>
                                        <p:attrNameLst>
                                          <p:attrName>ppt_w</p:attrName>
                                        </p:attrNameLst>
                                      </p:cBhvr>
                                      <p:tavLst>
                                        <p:tav tm="0">
                                          <p:val>
                                            <p:strVal val="#ppt_w*0.70"/>
                                          </p:val>
                                        </p:tav>
                                        <p:tav tm="100000">
                                          <p:val>
                                            <p:strVal val="#ppt_w"/>
                                          </p:val>
                                        </p:tav>
                                      </p:tavLst>
                                    </p:anim>
                                    <p:anim calcmode="lin" valueType="num">
                                      <p:cBhvr>
                                        <p:cTn id="36" dur="1000" fill="hold"/>
                                        <p:tgtEl>
                                          <p:spTgt spid="19"/>
                                        </p:tgtEl>
                                        <p:attrNameLst>
                                          <p:attrName>ppt_h</p:attrName>
                                        </p:attrNameLst>
                                      </p:cBhvr>
                                      <p:tavLst>
                                        <p:tav tm="0">
                                          <p:val>
                                            <p:strVal val="#ppt_h"/>
                                          </p:val>
                                        </p:tav>
                                        <p:tav tm="100000">
                                          <p:val>
                                            <p:strVal val="#ppt_h"/>
                                          </p:val>
                                        </p:tav>
                                      </p:tavLst>
                                    </p:anim>
                                    <p:animEffect transition="in" filter="fade">
                                      <p:cBhvr>
                                        <p:cTn id="3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idx="4294967295"/>
          </p:nvPr>
        </p:nvSpPr>
        <p:spPr>
          <a:xfrm>
            <a:off x="1486230" y="369094"/>
            <a:ext cx="6553589" cy="492125"/>
          </a:xfrm>
        </p:spPr>
        <p:txBody>
          <a:bodyPr/>
          <a:lstStyle/>
          <a:p>
            <a:r>
              <a:rPr lang="en-US" altLang="en-US" dirty="0"/>
              <a:t>Output</a:t>
            </a:r>
          </a:p>
        </p:txBody>
      </p:sp>
      <p:sp>
        <p:nvSpPr>
          <p:cNvPr id="18435" name="Slide Number Placeholder 2"/>
          <p:cNvSpPr txBox="1">
            <a:spLocks noGrp="1"/>
          </p:cNvSpPr>
          <p:nvPr/>
        </p:nvSpPr>
        <p:spPr bwMode="auto">
          <a:xfrm>
            <a:off x="7148513" y="6669088"/>
            <a:ext cx="1216025"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90000" bIns="0"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r>
              <a:rPr lang="en-GB" altLang="en-US" sz="900">
                <a:solidFill>
                  <a:srgbClr val="98ABD0"/>
                </a:solidFill>
              </a:rPr>
              <a:t>Slide </a:t>
            </a:r>
            <a:fld id="{F0F705E0-F9FE-432F-B230-DE478A6AF6FA}" type="slidenum">
              <a:rPr lang="en-GB" altLang="en-US" sz="900">
                <a:solidFill>
                  <a:srgbClr val="98ABD0"/>
                </a:solidFill>
              </a:rPr>
              <a:pPr algn="r" eaLnBrk="1" hangingPunct="1"/>
              <a:t>111</a:t>
            </a:fld>
            <a:endParaRPr lang="en-GB" altLang="en-US" sz="900">
              <a:solidFill>
                <a:srgbClr val="98ABD0"/>
              </a:solidFill>
            </a:endParaRPr>
          </a:p>
        </p:txBody>
      </p:sp>
      <p:sp>
        <p:nvSpPr>
          <p:cNvPr id="12" name="Bent-Up Arrow 11"/>
          <p:cNvSpPr/>
          <p:nvPr/>
        </p:nvSpPr>
        <p:spPr>
          <a:xfrm rot="10800000" flipH="1">
            <a:off x="5143500" y="1357313"/>
            <a:ext cx="1168400" cy="2643187"/>
          </a:xfrm>
          <a:prstGeom prst="bentUpArrow">
            <a:avLst>
              <a:gd name="adj1" fmla="val 5606"/>
              <a:gd name="adj2" fmla="val 16010"/>
              <a:gd name="adj3" fmla="val 25000"/>
            </a:avLst>
          </a:prstGeom>
          <a:noFill/>
          <a:ln w="19050">
            <a:solidFill>
              <a:srgbClr val="005294"/>
            </a:solidFill>
            <a:round/>
            <a:headEnd/>
            <a:tailEnd type="triangle" w="med" len="med"/>
          </a:ln>
          <a:effectLst/>
        </p:spPr>
        <p:txBody>
          <a:bodyPr/>
          <a:lstStyle/>
          <a:p>
            <a:pPr>
              <a:defRPr/>
            </a:pPr>
            <a:endParaRPr lang="en-US" dirty="0"/>
          </a:p>
        </p:txBody>
      </p:sp>
      <p:pic>
        <p:nvPicPr>
          <p:cNvPr id="13" name="Picture 12" descr="11(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7250" y="928688"/>
            <a:ext cx="4286250" cy="260032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13" descr="11(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14875" y="4000500"/>
            <a:ext cx="3133725" cy="19431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5" name="Rectangle 14"/>
          <p:cNvSpPr/>
          <p:nvPr/>
        </p:nvSpPr>
        <p:spPr>
          <a:xfrm>
            <a:off x="1785938" y="1285875"/>
            <a:ext cx="3143250" cy="2143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16"/>
          <p:cNvSpPr/>
          <p:nvPr/>
        </p:nvSpPr>
        <p:spPr>
          <a:xfrm>
            <a:off x="4786313" y="4643438"/>
            <a:ext cx="2214562"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8" name="Rectangle 17"/>
          <p:cNvSpPr/>
          <p:nvPr/>
        </p:nvSpPr>
        <p:spPr>
          <a:xfrm>
            <a:off x="4786313" y="5143500"/>
            <a:ext cx="2571750" cy="2143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58983858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Scale>
                                      <p:cBhvr>
                                        <p:cTn id="7"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3"/>
                                        </p:tgtEl>
                                        <p:attrNameLst>
                                          <p:attrName>ppt_x</p:attrName>
                                          <p:attrName>ppt_y</p:attrName>
                                        </p:attrNameLst>
                                      </p:cBhvr>
                                    </p:animMotion>
                                    <p:animEffect transition="in" filter="fade">
                                      <p:cBhvr>
                                        <p:cTn id="9" dur="1000"/>
                                        <p:tgtEl>
                                          <p:spTgt spid="13"/>
                                        </p:tgtEl>
                                      </p:cBhvr>
                                    </p:animEffect>
                                  </p:childTnLst>
                                </p:cTn>
                              </p:par>
                            </p:childTnLst>
                          </p:cTn>
                        </p:par>
                        <p:par>
                          <p:cTn id="10" fill="hold" nodeType="afterGroup">
                            <p:stCondLst>
                              <p:cond delay="1000"/>
                            </p:stCondLst>
                            <p:childTnLst>
                              <p:par>
                                <p:cTn id="11" presetID="39" presetClass="entr" presetSubtype="0" accel="10000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15"/>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15"/>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15"/>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500"/>
                            </p:stCondLst>
                            <p:childTnLst>
                              <p:par>
                                <p:cTn id="18" presetID="47" presetClass="entr" presetSubtype="0" fill="hold" nodeType="afterEffect">
                                  <p:stCondLst>
                                    <p:cond delay="5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par>
                          <p:cTn id="23" fill="hold" nodeType="afterGroup">
                            <p:stCondLst>
                              <p:cond delay="3000"/>
                            </p:stCondLst>
                            <p:childTnLst>
                              <p:par>
                                <p:cTn id="24" presetID="52" presetClass="entr" presetSubtype="0"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Scale>
                                      <p:cBhvr>
                                        <p:cTn id="26"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14"/>
                                        </p:tgtEl>
                                        <p:attrNameLst>
                                          <p:attrName>ppt_x</p:attrName>
                                          <p:attrName>ppt_y</p:attrName>
                                        </p:attrNameLst>
                                      </p:cBhvr>
                                    </p:animMotion>
                                    <p:animEffect transition="in" filter="fade">
                                      <p:cBhvr>
                                        <p:cTn id="28" dur="1000"/>
                                        <p:tgtEl>
                                          <p:spTgt spid="14"/>
                                        </p:tgtEl>
                                      </p:cBhvr>
                                    </p:animEffect>
                                  </p:childTnLst>
                                </p:cTn>
                              </p:par>
                            </p:childTnLst>
                          </p:cTn>
                        </p:par>
                        <p:par>
                          <p:cTn id="29" fill="hold" nodeType="afterGroup">
                            <p:stCondLst>
                              <p:cond delay="4000"/>
                            </p:stCondLst>
                            <p:childTnLst>
                              <p:par>
                                <p:cTn id="30" presetID="39" presetClass="entr" presetSubtype="0" accel="100000" fill="hold" grpId="0" nodeType="afterEffect">
                                  <p:stCondLst>
                                    <p:cond delay="50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ppt_h</p:attrName>
                                        </p:attrNameLst>
                                      </p:cBhvr>
                                      <p:tavLst>
                                        <p:tav tm="0">
                                          <p:val>
                                            <p:strVal val="#ppt_h/20"/>
                                          </p:val>
                                        </p:tav>
                                        <p:tav tm="50000">
                                          <p:val>
                                            <p:strVal val="#ppt_h/20"/>
                                          </p:val>
                                        </p:tav>
                                        <p:tav tm="100000">
                                          <p:val>
                                            <p:strVal val="#ppt_h"/>
                                          </p:val>
                                        </p:tav>
                                      </p:tavLst>
                                    </p:anim>
                                    <p:anim calcmode="lin" valueType="num">
                                      <p:cBhvr>
                                        <p:cTn id="33" dur="500" fill="hold"/>
                                        <p:tgtEl>
                                          <p:spTgt spid="17"/>
                                        </p:tgtEl>
                                        <p:attrNameLst>
                                          <p:attrName>ppt_w</p:attrName>
                                        </p:attrNameLst>
                                      </p:cBhvr>
                                      <p:tavLst>
                                        <p:tav tm="0">
                                          <p:val>
                                            <p:strVal val="#ppt_w+.3"/>
                                          </p:val>
                                        </p:tav>
                                        <p:tav tm="50000">
                                          <p:val>
                                            <p:strVal val="#ppt_w+.3"/>
                                          </p:val>
                                        </p:tav>
                                        <p:tav tm="100000">
                                          <p:val>
                                            <p:strVal val="#ppt_w"/>
                                          </p:val>
                                        </p:tav>
                                      </p:tavLst>
                                    </p:anim>
                                    <p:anim calcmode="lin" valueType="num">
                                      <p:cBhvr>
                                        <p:cTn id="34" dur="500" fill="hold"/>
                                        <p:tgtEl>
                                          <p:spTgt spid="17"/>
                                        </p:tgtEl>
                                        <p:attrNameLst>
                                          <p:attrName>ppt_x</p:attrName>
                                        </p:attrNameLst>
                                      </p:cBhvr>
                                      <p:tavLst>
                                        <p:tav tm="0">
                                          <p:val>
                                            <p:strVal val="#ppt_x-.3"/>
                                          </p:val>
                                        </p:tav>
                                        <p:tav tm="50000">
                                          <p:val>
                                            <p:strVal val="#ppt_x"/>
                                          </p:val>
                                        </p:tav>
                                        <p:tav tm="100000">
                                          <p:val>
                                            <p:strVal val="#ppt_x"/>
                                          </p:val>
                                        </p:tav>
                                      </p:tavLst>
                                    </p:anim>
                                    <p:anim calcmode="lin" valueType="num">
                                      <p:cBhvr>
                                        <p:cTn id="35" dur="500" fill="hold"/>
                                        <p:tgtEl>
                                          <p:spTgt spid="17"/>
                                        </p:tgtEl>
                                        <p:attrNameLst>
                                          <p:attrName>ppt_y</p:attrName>
                                        </p:attrNameLst>
                                      </p:cBhvr>
                                      <p:tavLst>
                                        <p:tav tm="0">
                                          <p:val>
                                            <p:strVal val="#ppt_y"/>
                                          </p:val>
                                        </p:tav>
                                        <p:tav tm="100000">
                                          <p:val>
                                            <p:strVal val="#ppt_y"/>
                                          </p:val>
                                        </p:tav>
                                      </p:tavLst>
                                    </p:anim>
                                  </p:childTnLst>
                                </p:cTn>
                              </p:par>
                              <p:par>
                                <p:cTn id="36" presetID="39" presetClass="entr" presetSubtype="0" accel="100000" fill="hold" grpId="0" nodeType="withEffect">
                                  <p:stCondLst>
                                    <p:cond delay="500"/>
                                  </p:stCondLst>
                                  <p:childTnLst>
                                    <p:set>
                                      <p:cBhvr>
                                        <p:cTn id="37" dur="1" fill="hold">
                                          <p:stCondLst>
                                            <p:cond delay="0"/>
                                          </p:stCondLst>
                                        </p:cTn>
                                        <p:tgtEl>
                                          <p:spTgt spid="18"/>
                                        </p:tgtEl>
                                        <p:attrNameLst>
                                          <p:attrName>style.visibility</p:attrName>
                                        </p:attrNameLst>
                                      </p:cBhvr>
                                      <p:to>
                                        <p:strVal val="visible"/>
                                      </p:to>
                                    </p:set>
                                    <p:anim calcmode="lin" valueType="num">
                                      <p:cBhvr>
                                        <p:cTn id="38" dur="500" fill="hold"/>
                                        <p:tgtEl>
                                          <p:spTgt spid="18"/>
                                        </p:tgtEl>
                                        <p:attrNameLst>
                                          <p:attrName>ppt_h</p:attrName>
                                        </p:attrNameLst>
                                      </p:cBhvr>
                                      <p:tavLst>
                                        <p:tav tm="0">
                                          <p:val>
                                            <p:strVal val="#ppt_h/20"/>
                                          </p:val>
                                        </p:tav>
                                        <p:tav tm="50000">
                                          <p:val>
                                            <p:strVal val="#ppt_h/20"/>
                                          </p:val>
                                        </p:tav>
                                        <p:tav tm="100000">
                                          <p:val>
                                            <p:strVal val="#ppt_h"/>
                                          </p:val>
                                        </p:tav>
                                      </p:tavLst>
                                    </p:anim>
                                    <p:anim calcmode="lin" valueType="num">
                                      <p:cBhvr>
                                        <p:cTn id="39" dur="500" fill="hold"/>
                                        <p:tgtEl>
                                          <p:spTgt spid="18"/>
                                        </p:tgtEl>
                                        <p:attrNameLst>
                                          <p:attrName>ppt_w</p:attrName>
                                        </p:attrNameLst>
                                      </p:cBhvr>
                                      <p:tavLst>
                                        <p:tav tm="0">
                                          <p:val>
                                            <p:strVal val="#ppt_w+.3"/>
                                          </p:val>
                                        </p:tav>
                                        <p:tav tm="50000">
                                          <p:val>
                                            <p:strVal val="#ppt_w+.3"/>
                                          </p:val>
                                        </p:tav>
                                        <p:tav tm="100000">
                                          <p:val>
                                            <p:strVal val="#ppt_w"/>
                                          </p:val>
                                        </p:tav>
                                      </p:tavLst>
                                    </p:anim>
                                    <p:anim calcmode="lin" valueType="num">
                                      <p:cBhvr>
                                        <p:cTn id="40" dur="500" fill="hold"/>
                                        <p:tgtEl>
                                          <p:spTgt spid="18"/>
                                        </p:tgtEl>
                                        <p:attrNameLst>
                                          <p:attrName>ppt_x</p:attrName>
                                        </p:attrNameLst>
                                      </p:cBhvr>
                                      <p:tavLst>
                                        <p:tav tm="0">
                                          <p:val>
                                            <p:strVal val="#ppt_x-.3"/>
                                          </p:val>
                                        </p:tav>
                                        <p:tav tm="50000">
                                          <p:val>
                                            <p:strVal val="#ppt_x"/>
                                          </p:val>
                                        </p:tav>
                                        <p:tav tm="100000">
                                          <p:val>
                                            <p:strVal val="#ppt_x"/>
                                          </p:val>
                                        </p:tav>
                                      </p:tavLst>
                                    </p:anim>
                                    <p:anim calcmode="lin" valueType="num">
                                      <p:cBhvr>
                                        <p:cTn id="41"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0" y="0"/>
            <a:ext cx="9169400" cy="6858000"/>
            <a:chOff x="0" y="0"/>
            <a:chExt cx="5776" cy="4320"/>
          </a:xfrm>
        </p:grpSpPr>
        <p:sp>
          <p:nvSpPr>
            <p:cNvPr id="185349" name="Freeform 10"/>
            <p:cNvSpPr>
              <a:spLocks/>
            </p:cNvSpPr>
            <p:nvPr/>
          </p:nvSpPr>
          <p:spPr bwMode="gray">
            <a:xfrm>
              <a:off x="0" y="0"/>
              <a:ext cx="5776" cy="4023"/>
            </a:xfrm>
            <a:custGeom>
              <a:avLst/>
              <a:gdLst>
                <a:gd name="T0" fmla="*/ 624 w 5776"/>
                <a:gd name="T1" fmla="*/ 2880 h 4041"/>
                <a:gd name="T2" fmla="*/ 715 w 5776"/>
                <a:gd name="T3" fmla="*/ 2806 h 4041"/>
                <a:gd name="T4" fmla="*/ 805 w 5776"/>
                <a:gd name="T5" fmla="*/ 2743 h 4041"/>
                <a:gd name="T6" fmla="*/ 898 w 5776"/>
                <a:gd name="T7" fmla="*/ 2680 h 4041"/>
                <a:gd name="T8" fmla="*/ 993 w 5776"/>
                <a:gd name="T9" fmla="*/ 2620 h 4041"/>
                <a:gd name="T10" fmla="*/ 1089 w 5776"/>
                <a:gd name="T11" fmla="*/ 2567 h 4041"/>
                <a:gd name="T12" fmla="*/ 1285 w 5776"/>
                <a:gd name="T13" fmla="*/ 2474 h 4041"/>
                <a:gd name="T14" fmla="*/ 1485 w 5776"/>
                <a:gd name="T15" fmla="*/ 2389 h 4041"/>
                <a:gd name="T16" fmla="*/ 1693 w 5776"/>
                <a:gd name="T17" fmla="*/ 2318 h 4041"/>
                <a:gd name="T18" fmla="*/ 1904 w 5776"/>
                <a:gd name="T19" fmla="*/ 2255 h 4041"/>
                <a:gd name="T20" fmla="*/ 2118 w 5776"/>
                <a:gd name="T21" fmla="*/ 2194 h 4041"/>
                <a:gd name="T22" fmla="*/ 2229 w 5776"/>
                <a:gd name="T23" fmla="*/ 2166 h 4041"/>
                <a:gd name="T24" fmla="*/ 2475 w 5776"/>
                <a:gd name="T25" fmla="*/ 2110 h 4041"/>
                <a:gd name="T26" fmla="*/ 2720 w 5776"/>
                <a:gd name="T27" fmla="*/ 2060 h 4041"/>
                <a:gd name="T28" fmla="*/ 3205 w 5776"/>
                <a:gd name="T29" fmla="*/ 1965 h 4041"/>
                <a:gd name="T30" fmla="*/ 3198 w 5776"/>
                <a:gd name="T31" fmla="*/ 1965 h 4041"/>
                <a:gd name="T32" fmla="*/ 3929 w 5776"/>
                <a:gd name="T33" fmla="*/ 1818 h 4041"/>
                <a:gd name="T34" fmla="*/ 4229 w 5776"/>
                <a:gd name="T35" fmla="*/ 1747 h 4041"/>
                <a:gd name="T36" fmla="*/ 4409 w 5776"/>
                <a:gd name="T37" fmla="*/ 1698 h 4041"/>
                <a:gd name="T38" fmla="*/ 4573 w 5776"/>
                <a:gd name="T39" fmla="*/ 1650 h 4041"/>
                <a:gd name="T40" fmla="*/ 4725 w 5776"/>
                <a:gd name="T41" fmla="*/ 1595 h 4041"/>
                <a:gd name="T42" fmla="*/ 4867 w 5776"/>
                <a:gd name="T43" fmla="*/ 1532 h 4041"/>
                <a:gd name="T44" fmla="*/ 5000 w 5776"/>
                <a:gd name="T45" fmla="*/ 1461 h 4041"/>
                <a:gd name="T46" fmla="*/ 5125 w 5776"/>
                <a:gd name="T47" fmla="*/ 1385 h 4041"/>
                <a:gd name="T48" fmla="*/ 5245 w 5776"/>
                <a:gd name="T49" fmla="*/ 1293 h 4041"/>
                <a:gd name="T50" fmla="*/ 5362 w 5776"/>
                <a:gd name="T51" fmla="*/ 1193 h 4041"/>
                <a:gd name="T52" fmla="*/ 5475 w 5776"/>
                <a:gd name="T53" fmla="*/ 1074 h 4041"/>
                <a:gd name="T54" fmla="*/ 5587 w 5776"/>
                <a:gd name="T55" fmla="*/ 943 h 4041"/>
                <a:gd name="T56" fmla="*/ 5702 w 5776"/>
                <a:gd name="T57" fmla="*/ 790 h 4041"/>
                <a:gd name="T58" fmla="*/ 5776 w 5776"/>
                <a:gd name="T59" fmla="*/ 0 h 4041"/>
                <a:gd name="T60" fmla="*/ 0 w 5776"/>
                <a:gd name="T61" fmla="*/ 3951 h 4041"/>
                <a:gd name="T62" fmla="*/ 20 w 5776"/>
                <a:gd name="T63" fmla="*/ 3951 h 4041"/>
                <a:gd name="T64" fmla="*/ 55 w 5776"/>
                <a:gd name="T65" fmla="*/ 3788 h 4041"/>
                <a:gd name="T66" fmla="*/ 102 w 5776"/>
                <a:gd name="T67" fmla="*/ 3630 h 4041"/>
                <a:gd name="T68" fmla="*/ 124 w 5776"/>
                <a:gd name="T69" fmla="*/ 3575 h 4041"/>
                <a:gd name="T70" fmla="*/ 169 w 5776"/>
                <a:gd name="T71" fmla="*/ 3469 h 4041"/>
                <a:gd name="T72" fmla="*/ 220 w 5776"/>
                <a:gd name="T73" fmla="*/ 3369 h 4041"/>
                <a:gd name="T74" fmla="*/ 278 w 5776"/>
                <a:gd name="T75" fmla="*/ 3271 h 4041"/>
                <a:gd name="T76" fmla="*/ 342 w 5776"/>
                <a:gd name="T77" fmla="*/ 3179 h 4041"/>
                <a:gd name="T78" fmla="*/ 415 w 5776"/>
                <a:gd name="T79" fmla="*/ 3087 h 4041"/>
                <a:gd name="T80" fmla="*/ 493 w 5776"/>
                <a:gd name="T81" fmla="*/ 3000 h 4041"/>
                <a:gd name="T82" fmla="*/ 578 w 5776"/>
                <a:gd name="T83" fmla="*/ 2921 h 4041"/>
                <a:gd name="T84" fmla="*/ 624 w 5776"/>
                <a:gd name="T85" fmla="*/ 2880 h 40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76"/>
                <a:gd name="T130" fmla="*/ 0 h 4041"/>
                <a:gd name="T131" fmla="*/ 5776 w 5776"/>
                <a:gd name="T132" fmla="*/ 4041 h 40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76" h="4041">
                  <a:moveTo>
                    <a:pt x="624" y="2945"/>
                  </a:moveTo>
                  <a:lnTo>
                    <a:pt x="624" y="2945"/>
                  </a:lnTo>
                  <a:lnTo>
                    <a:pt x="669" y="2908"/>
                  </a:lnTo>
                  <a:lnTo>
                    <a:pt x="715" y="2871"/>
                  </a:lnTo>
                  <a:lnTo>
                    <a:pt x="760" y="2836"/>
                  </a:lnTo>
                  <a:lnTo>
                    <a:pt x="805" y="2803"/>
                  </a:lnTo>
                  <a:lnTo>
                    <a:pt x="853" y="2771"/>
                  </a:lnTo>
                  <a:lnTo>
                    <a:pt x="898" y="2740"/>
                  </a:lnTo>
                  <a:lnTo>
                    <a:pt x="945" y="2710"/>
                  </a:lnTo>
                  <a:lnTo>
                    <a:pt x="993" y="2680"/>
                  </a:lnTo>
                  <a:lnTo>
                    <a:pt x="1042" y="2652"/>
                  </a:lnTo>
                  <a:lnTo>
                    <a:pt x="1089" y="2626"/>
                  </a:lnTo>
                  <a:lnTo>
                    <a:pt x="1185" y="2574"/>
                  </a:lnTo>
                  <a:lnTo>
                    <a:pt x="1285" y="2529"/>
                  </a:lnTo>
                  <a:lnTo>
                    <a:pt x="1385" y="2484"/>
                  </a:lnTo>
                  <a:lnTo>
                    <a:pt x="1485" y="2444"/>
                  </a:lnTo>
                  <a:lnTo>
                    <a:pt x="1589" y="2406"/>
                  </a:lnTo>
                  <a:lnTo>
                    <a:pt x="1693" y="2370"/>
                  </a:lnTo>
                  <a:lnTo>
                    <a:pt x="1798" y="2337"/>
                  </a:lnTo>
                  <a:lnTo>
                    <a:pt x="1904" y="2305"/>
                  </a:lnTo>
                  <a:lnTo>
                    <a:pt x="2011" y="2275"/>
                  </a:lnTo>
                  <a:lnTo>
                    <a:pt x="2118" y="2244"/>
                  </a:lnTo>
                  <a:lnTo>
                    <a:pt x="2229" y="2216"/>
                  </a:lnTo>
                  <a:lnTo>
                    <a:pt x="2351" y="2186"/>
                  </a:lnTo>
                  <a:lnTo>
                    <a:pt x="2475" y="2158"/>
                  </a:lnTo>
                  <a:lnTo>
                    <a:pt x="2596" y="2130"/>
                  </a:lnTo>
                  <a:lnTo>
                    <a:pt x="2720" y="2105"/>
                  </a:lnTo>
                  <a:lnTo>
                    <a:pt x="2964" y="2056"/>
                  </a:lnTo>
                  <a:lnTo>
                    <a:pt x="3205" y="2010"/>
                  </a:lnTo>
                  <a:lnTo>
                    <a:pt x="3198" y="2010"/>
                  </a:lnTo>
                  <a:lnTo>
                    <a:pt x="3705" y="1906"/>
                  </a:lnTo>
                  <a:lnTo>
                    <a:pt x="3929" y="1858"/>
                  </a:lnTo>
                  <a:lnTo>
                    <a:pt x="4133" y="1813"/>
                  </a:lnTo>
                  <a:lnTo>
                    <a:pt x="4229" y="1787"/>
                  </a:lnTo>
                  <a:lnTo>
                    <a:pt x="4320" y="1763"/>
                  </a:lnTo>
                  <a:lnTo>
                    <a:pt x="4409" y="1738"/>
                  </a:lnTo>
                  <a:lnTo>
                    <a:pt x="4493" y="1714"/>
                  </a:lnTo>
                  <a:lnTo>
                    <a:pt x="4573" y="1686"/>
                  </a:lnTo>
                  <a:lnTo>
                    <a:pt x="4651" y="1658"/>
                  </a:lnTo>
                  <a:lnTo>
                    <a:pt x="4725" y="1630"/>
                  </a:lnTo>
                  <a:lnTo>
                    <a:pt x="4798" y="1599"/>
                  </a:lnTo>
                  <a:lnTo>
                    <a:pt x="4867" y="1567"/>
                  </a:lnTo>
                  <a:lnTo>
                    <a:pt x="4935" y="1531"/>
                  </a:lnTo>
                  <a:lnTo>
                    <a:pt x="5000" y="1496"/>
                  </a:lnTo>
                  <a:lnTo>
                    <a:pt x="5064" y="1457"/>
                  </a:lnTo>
                  <a:lnTo>
                    <a:pt x="5125" y="1415"/>
                  </a:lnTo>
                  <a:lnTo>
                    <a:pt x="5187" y="1371"/>
                  </a:lnTo>
                  <a:lnTo>
                    <a:pt x="5245" y="1323"/>
                  </a:lnTo>
                  <a:lnTo>
                    <a:pt x="5304" y="1272"/>
                  </a:lnTo>
                  <a:lnTo>
                    <a:pt x="5362" y="1218"/>
                  </a:lnTo>
                  <a:lnTo>
                    <a:pt x="5418" y="1161"/>
                  </a:lnTo>
                  <a:lnTo>
                    <a:pt x="5475" y="1099"/>
                  </a:lnTo>
                  <a:lnTo>
                    <a:pt x="5531" y="1032"/>
                  </a:lnTo>
                  <a:lnTo>
                    <a:pt x="5587" y="963"/>
                  </a:lnTo>
                  <a:lnTo>
                    <a:pt x="5644" y="890"/>
                  </a:lnTo>
                  <a:lnTo>
                    <a:pt x="5702" y="810"/>
                  </a:lnTo>
                  <a:lnTo>
                    <a:pt x="5772" y="704"/>
                  </a:lnTo>
                  <a:lnTo>
                    <a:pt x="5776" y="0"/>
                  </a:lnTo>
                  <a:lnTo>
                    <a:pt x="0" y="5"/>
                  </a:lnTo>
                  <a:lnTo>
                    <a:pt x="0" y="4041"/>
                  </a:lnTo>
                  <a:lnTo>
                    <a:pt x="20" y="4041"/>
                  </a:lnTo>
                  <a:lnTo>
                    <a:pt x="35" y="3959"/>
                  </a:lnTo>
                  <a:lnTo>
                    <a:pt x="55" y="3873"/>
                  </a:lnTo>
                  <a:lnTo>
                    <a:pt x="76" y="3793"/>
                  </a:lnTo>
                  <a:lnTo>
                    <a:pt x="102" y="3711"/>
                  </a:lnTo>
                  <a:lnTo>
                    <a:pt x="124" y="3655"/>
                  </a:lnTo>
                  <a:lnTo>
                    <a:pt x="145" y="3601"/>
                  </a:lnTo>
                  <a:lnTo>
                    <a:pt x="169" y="3549"/>
                  </a:lnTo>
                  <a:lnTo>
                    <a:pt x="193" y="3496"/>
                  </a:lnTo>
                  <a:lnTo>
                    <a:pt x="220" y="3444"/>
                  </a:lnTo>
                  <a:lnTo>
                    <a:pt x="247" y="3396"/>
                  </a:lnTo>
                  <a:lnTo>
                    <a:pt x="278" y="3346"/>
                  </a:lnTo>
                  <a:lnTo>
                    <a:pt x="309" y="3297"/>
                  </a:lnTo>
                  <a:lnTo>
                    <a:pt x="342" y="3249"/>
                  </a:lnTo>
                  <a:lnTo>
                    <a:pt x="378" y="3202"/>
                  </a:lnTo>
                  <a:lnTo>
                    <a:pt x="415" y="3157"/>
                  </a:lnTo>
                  <a:lnTo>
                    <a:pt x="453" y="3113"/>
                  </a:lnTo>
                  <a:lnTo>
                    <a:pt x="493" y="3068"/>
                  </a:lnTo>
                  <a:lnTo>
                    <a:pt x="535" y="3027"/>
                  </a:lnTo>
                  <a:lnTo>
                    <a:pt x="578" y="2986"/>
                  </a:lnTo>
                  <a:lnTo>
                    <a:pt x="624" y="2945"/>
                  </a:lnTo>
                  <a:close/>
                </a:path>
              </a:pathLst>
            </a:custGeom>
            <a:solidFill>
              <a:schemeClr val="bg1"/>
            </a:solidFill>
            <a:ln w="9525">
              <a:noFill/>
              <a:round/>
              <a:headEnd/>
              <a:tailEnd/>
            </a:ln>
          </p:spPr>
          <p:txBody>
            <a:bodyPr/>
            <a:lstStyle/>
            <a:p>
              <a:endParaRPr lang="zh-CN" altLang="en-US"/>
            </a:p>
          </p:txBody>
        </p:sp>
        <p:sp>
          <p:nvSpPr>
            <p:cNvPr id="185350" name="Rectangle 11"/>
            <p:cNvSpPr>
              <a:spLocks noChangeArrowheads="1"/>
            </p:cNvSpPr>
            <p:nvPr/>
          </p:nvSpPr>
          <p:spPr bwMode="gray">
            <a:xfrm>
              <a:off x="0" y="4023"/>
              <a:ext cx="5760" cy="297"/>
            </a:xfrm>
            <a:prstGeom prst="rect">
              <a:avLst/>
            </a:prstGeom>
            <a:solidFill>
              <a:srgbClr val="FFFFFF"/>
            </a:solidFill>
            <a:ln w="9525" algn="ctr">
              <a:noFill/>
              <a:miter lim="800000"/>
              <a:headEnd/>
              <a:tailEnd/>
            </a:ln>
          </p:spPr>
          <p:txBody>
            <a:bodyPr lIns="0" tIns="0" rIns="0" bIns="0" anchor="ctr">
              <a:spAutoFit/>
            </a:bodyPr>
            <a:lstStyle/>
            <a:p>
              <a:pPr algn="ctr" eaLnBrk="0" hangingPunct="0">
                <a:lnSpc>
                  <a:spcPct val="85000"/>
                </a:lnSpc>
              </a:pPr>
              <a:endParaRPr lang="en-US" altLang="zh-CN"/>
            </a:p>
          </p:txBody>
        </p:sp>
        <p:sp>
          <p:nvSpPr>
            <p:cNvPr id="185351" name="Oval 12"/>
            <p:cNvSpPr>
              <a:spLocks noChangeArrowheads="1"/>
            </p:cNvSpPr>
            <p:nvPr/>
          </p:nvSpPr>
          <p:spPr bwMode="gray">
            <a:xfrm>
              <a:off x="4919" y="3744"/>
              <a:ext cx="576" cy="576"/>
            </a:xfrm>
            <a:prstGeom prst="ellipse">
              <a:avLst/>
            </a:prstGeom>
            <a:solidFill>
              <a:srgbClr val="FFFFFF"/>
            </a:solidFill>
            <a:ln w="9525" algn="ctr">
              <a:noFill/>
              <a:round/>
              <a:headEnd/>
              <a:tailEnd/>
            </a:ln>
          </p:spPr>
          <p:txBody>
            <a:bodyPr wrap="none" lIns="0" tIns="0" rIns="0" bIns="0" anchor="ctr">
              <a:spAutoFit/>
            </a:bodyPr>
            <a:lstStyle/>
            <a:p>
              <a:pPr algn="ctr" eaLnBrk="0" hangingPunct="0">
                <a:lnSpc>
                  <a:spcPct val="85000"/>
                </a:lnSpc>
              </a:pPr>
              <a:endParaRPr lang="en-US" altLang="zh-CN"/>
            </a:p>
          </p:txBody>
        </p:sp>
        <p:pic>
          <p:nvPicPr>
            <p:cNvPr id="185352" name="Picture 13" descr="CBE_CMJN"/>
            <p:cNvPicPr>
              <a:picLocks noChangeAspect="1" noChangeArrowheads="1"/>
            </p:cNvPicPr>
            <p:nvPr/>
          </p:nvPicPr>
          <p:blipFill>
            <a:blip r:embed="rId3" cstate="print"/>
            <a:srcRect/>
            <a:stretch>
              <a:fillRect/>
            </a:stretch>
          </p:blipFill>
          <p:spPr bwMode="gray">
            <a:xfrm>
              <a:off x="4962" y="3786"/>
              <a:ext cx="484" cy="469"/>
            </a:xfrm>
            <a:prstGeom prst="rect">
              <a:avLst/>
            </a:prstGeom>
            <a:noFill/>
            <a:ln w="9525">
              <a:noFill/>
              <a:miter lim="800000"/>
              <a:headEnd/>
              <a:tailEnd/>
            </a:ln>
          </p:spPr>
        </p:pic>
        <p:pic>
          <p:nvPicPr>
            <p:cNvPr id="185353" name="Picture 14" descr="Untitled-1"/>
            <p:cNvPicPr>
              <a:picLocks noChangeAspect="1" noChangeArrowheads="1"/>
            </p:cNvPicPr>
            <p:nvPr/>
          </p:nvPicPr>
          <p:blipFill>
            <a:blip r:embed="rId4" cstate="print"/>
            <a:srcRect/>
            <a:stretch>
              <a:fillRect/>
            </a:stretch>
          </p:blipFill>
          <p:spPr bwMode="gray">
            <a:xfrm>
              <a:off x="3183" y="4135"/>
              <a:ext cx="1739" cy="76"/>
            </a:xfrm>
            <a:prstGeom prst="rect">
              <a:avLst/>
            </a:prstGeom>
            <a:noFill/>
            <a:ln w="9525">
              <a:noFill/>
              <a:miter lim="800000"/>
              <a:headEnd/>
              <a:tailEnd/>
            </a:ln>
          </p:spPr>
        </p:pic>
      </p:grpSp>
      <p:pic>
        <p:nvPicPr>
          <p:cNvPr id="185347" name="Picture 4" descr="OK_Capgemini"/>
          <p:cNvPicPr>
            <a:picLocks noChangeAspect="1" noChangeArrowheads="1"/>
          </p:cNvPicPr>
          <p:nvPr/>
        </p:nvPicPr>
        <p:blipFill>
          <a:blip r:embed="rId5" cstate="print"/>
          <a:srcRect/>
          <a:stretch>
            <a:fillRect/>
          </a:stretch>
        </p:blipFill>
        <p:spPr bwMode="auto">
          <a:xfrm>
            <a:off x="735013" y="1058863"/>
            <a:ext cx="4318000" cy="1017587"/>
          </a:xfrm>
          <a:prstGeom prst="rect">
            <a:avLst/>
          </a:prstGeom>
          <a:noFill/>
          <a:ln w="9525">
            <a:noFill/>
            <a:miter lim="800000"/>
            <a:headEnd/>
            <a:tailEnd/>
          </a:ln>
        </p:spPr>
      </p:pic>
      <p:sp>
        <p:nvSpPr>
          <p:cNvPr id="185348" name="Rectangle 17"/>
          <p:cNvSpPr>
            <a:spLocks noGrp="1" noChangeArrowheads="1"/>
          </p:cNvSpPr>
          <p:nvPr>
            <p:ph type="ctrTitle"/>
          </p:nvPr>
        </p:nvSpPr>
        <p:spPr>
          <a:xfrm>
            <a:off x="244475" y="5045075"/>
            <a:ext cx="8753475" cy="611188"/>
          </a:xfrm>
        </p:spPr>
        <p:txBody>
          <a:bodyPr/>
          <a:lstStyle/>
          <a:p>
            <a:pPr algn="r"/>
            <a:r>
              <a:rPr lang="en-US" altLang="zh-CN">
                <a:solidFill>
                  <a:schemeClr val="bg1"/>
                </a:solidFill>
                <a:ea typeface="宋体" charset="-122"/>
              </a:rPr>
              <a:t>www.capgemini.com/financialservices</a:t>
            </a:r>
          </a:p>
        </p:txBody>
      </p:sp>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Solution – Enquiry Execution</a:t>
            </a:r>
          </a:p>
        </p:txBody>
      </p:sp>
      <p:sp>
        <p:nvSpPr>
          <p:cNvPr id="22531" name="Rectangle 3"/>
          <p:cNvSpPr>
            <a:spLocks noGrp="1" noChangeArrowheads="1"/>
          </p:cNvSpPr>
          <p:nvPr>
            <p:ph type="body" idx="1"/>
          </p:nvPr>
        </p:nvSpPr>
        <p:spPr>
          <a:xfrm>
            <a:off x="665616" y="1058091"/>
            <a:ext cx="7874000" cy="4337050"/>
          </a:xfrm>
        </p:spPr>
        <p:txBody>
          <a:bodyPr/>
          <a:lstStyle/>
          <a:p>
            <a:pPr eaLnBrk="1" hangingPunct="1"/>
            <a:r>
              <a:rPr lang="en-US" dirty="0"/>
              <a:t>Output of the Enquiry appears as shown</a:t>
            </a:r>
          </a:p>
        </p:txBody>
      </p:sp>
      <p:pic>
        <p:nvPicPr>
          <p:cNvPr id="6" name="Picture 5"/>
          <p:cNvPicPr/>
          <p:nvPr/>
        </p:nvPicPr>
        <p:blipFill>
          <a:blip r:embed="rId2" cstate="print"/>
          <a:srcRect r="63462" b="11396"/>
          <a:stretch>
            <a:fillRect/>
          </a:stretch>
        </p:blipFill>
        <p:spPr bwMode="auto">
          <a:xfrm>
            <a:off x="1030332" y="1595165"/>
            <a:ext cx="4978581" cy="4661944"/>
          </a:xfrm>
          <a:prstGeom prst="rect">
            <a:avLst/>
          </a:prstGeom>
          <a:noFill/>
          <a:ln w="9525">
            <a:noFill/>
            <a:miter lim="800000"/>
            <a:headEnd/>
            <a:tailEnd/>
          </a:ln>
        </p:spPr>
      </p:pic>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Why Drill down enquiry?</a:t>
            </a:r>
          </a:p>
        </p:txBody>
      </p:sp>
      <p:sp>
        <p:nvSpPr>
          <p:cNvPr id="24579" name="Rectangle 3"/>
          <p:cNvSpPr>
            <a:spLocks noGrp="1" noChangeArrowheads="1"/>
          </p:cNvSpPr>
          <p:nvPr>
            <p:ph type="body" idx="1"/>
          </p:nvPr>
        </p:nvSpPr>
        <p:spPr>
          <a:xfrm>
            <a:off x="992188" y="1592263"/>
            <a:ext cx="7874000" cy="4337050"/>
          </a:xfrm>
        </p:spPr>
        <p:txBody>
          <a:bodyPr/>
          <a:lstStyle/>
          <a:p>
            <a:pPr eaLnBrk="1" hangingPunct="1"/>
            <a:r>
              <a:rPr lang="en-US" dirty="0"/>
              <a:t>Switch over from one enquiry to another, during execution</a:t>
            </a:r>
          </a:p>
          <a:p>
            <a:pPr eaLnBrk="1" hangingPunct="1"/>
            <a:r>
              <a:rPr lang="en-US" dirty="0"/>
              <a:t>Switch over between enquiry can be through</a:t>
            </a:r>
          </a:p>
          <a:p>
            <a:pPr lvl="1" eaLnBrk="1" hangingPunct="1"/>
            <a:r>
              <a:rPr lang="en-US" dirty="0"/>
              <a:t>Buttons </a:t>
            </a:r>
          </a:p>
          <a:p>
            <a:pPr lvl="1" eaLnBrk="1" hangingPunct="1"/>
            <a:r>
              <a:rPr lang="en-US" dirty="0"/>
              <a:t>Drop down</a:t>
            </a:r>
          </a:p>
          <a:p>
            <a:pPr lvl="1" eaLnBrk="1" hangingPunct="1"/>
            <a:r>
              <a:rPr lang="en-US" dirty="0"/>
              <a:t>Images</a:t>
            </a:r>
          </a:p>
          <a:p>
            <a:pPr lvl="1" eaLnBrk="1" hangingPunct="1"/>
            <a:r>
              <a:rPr lang="en-US" dirty="0"/>
              <a:t>Fast path</a:t>
            </a:r>
          </a:p>
          <a:p>
            <a:pPr lvl="1" eaLnBrk="1" hangingPunct="1"/>
            <a:r>
              <a:rPr lang="en-US" dirty="0"/>
              <a:t>Context level</a:t>
            </a:r>
          </a:p>
        </p:txBody>
      </p:sp>
    </p:spTree>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Use of Drill down enquiry</a:t>
            </a:r>
          </a:p>
        </p:txBody>
      </p:sp>
      <p:sp>
        <p:nvSpPr>
          <p:cNvPr id="25603" name="Rectangle 3"/>
          <p:cNvSpPr>
            <a:spLocks noGrp="1" noChangeArrowheads="1"/>
          </p:cNvSpPr>
          <p:nvPr>
            <p:ph type="body" idx="1"/>
          </p:nvPr>
        </p:nvSpPr>
        <p:spPr>
          <a:xfrm>
            <a:off x="992188" y="1592263"/>
            <a:ext cx="7874000" cy="4337050"/>
          </a:xfrm>
        </p:spPr>
        <p:txBody>
          <a:bodyPr/>
          <a:lstStyle/>
          <a:p>
            <a:pPr eaLnBrk="1" hangingPunct="1"/>
            <a:r>
              <a:rPr lang="en-US"/>
              <a:t>Gives report of greater details from a summary report</a:t>
            </a:r>
          </a:p>
          <a:p>
            <a:pPr eaLnBrk="1" hangingPunct="1"/>
            <a:r>
              <a:rPr lang="en-US"/>
              <a:t>Gives detailed report between application</a:t>
            </a:r>
          </a:p>
        </p:txBody>
      </p:sp>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How to form Drill down enquiry?</a:t>
            </a:r>
          </a:p>
        </p:txBody>
      </p:sp>
      <p:sp>
        <p:nvSpPr>
          <p:cNvPr id="26627" name="Rectangle 3"/>
          <p:cNvSpPr>
            <a:spLocks noGrp="1" noChangeArrowheads="1"/>
          </p:cNvSpPr>
          <p:nvPr>
            <p:ph type="body" idx="1"/>
          </p:nvPr>
        </p:nvSpPr>
        <p:spPr>
          <a:xfrm>
            <a:off x="992188" y="1592263"/>
            <a:ext cx="7874000" cy="4337050"/>
          </a:xfrm>
        </p:spPr>
        <p:txBody>
          <a:bodyPr/>
          <a:lstStyle/>
          <a:p>
            <a:pPr eaLnBrk="1" hangingPunct="1"/>
            <a:r>
              <a:rPr lang="en-US"/>
              <a:t>Use the following fields:</a:t>
            </a:r>
          </a:p>
          <a:p>
            <a:pPr lvl="1" eaLnBrk="1" hangingPunct="1"/>
            <a:r>
              <a:rPr lang="en-US"/>
              <a:t>Enquiry Name – Indicates name of another enquiry to be invoked</a:t>
            </a:r>
          </a:p>
          <a:p>
            <a:pPr lvl="1" eaLnBrk="1" hangingPunct="1"/>
            <a:r>
              <a:rPr lang="en-US"/>
              <a:t>Sel Crit – Indicates selection criteria for invoking the next enquiry</a:t>
            </a:r>
          </a:p>
          <a:p>
            <a:pPr lvl="1" eaLnBrk="1" hangingPunct="1"/>
            <a:r>
              <a:rPr lang="en-US"/>
              <a:t>Label Field – Specifies the current enquiry field name to be numbered, when a next level enquiry can be invoked</a:t>
            </a:r>
          </a:p>
        </p:txBody>
      </p:sp>
      <p:pic>
        <p:nvPicPr>
          <p:cNvPr id="5" name="Picture 4"/>
          <p:cNvPicPr/>
          <p:nvPr/>
        </p:nvPicPr>
        <p:blipFill>
          <a:blip r:embed="rId3" cstate="print"/>
          <a:srcRect r="61699" b="65527"/>
          <a:stretch>
            <a:fillRect/>
          </a:stretch>
        </p:blipFill>
        <p:spPr bwMode="auto">
          <a:xfrm>
            <a:off x="1696402" y="3428999"/>
            <a:ext cx="5553484" cy="2500314"/>
          </a:xfrm>
          <a:prstGeom prst="rect">
            <a:avLst/>
          </a:prstGeom>
          <a:noFill/>
          <a:ln w="9525">
            <a:noFill/>
            <a:miter lim="800000"/>
            <a:headEnd/>
            <a:tailEnd/>
          </a:ln>
        </p:spPr>
      </p:pic>
      <p:sp>
        <p:nvSpPr>
          <p:cNvPr id="6" name="Rectangle 5"/>
          <p:cNvSpPr/>
          <p:nvPr/>
        </p:nvSpPr>
        <p:spPr bwMode="auto">
          <a:xfrm>
            <a:off x="1696403" y="4598126"/>
            <a:ext cx="5161598" cy="991305"/>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How to form Drill down enquiry?</a:t>
            </a:r>
          </a:p>
        </p:txBody>
      </p:sp>
      <p:sp>
        <p:nvSpPr>
          <p:cNvPr id="27651" name="Rectangle 3"/>
          <p:cNvSpPr>
            <a:spLocks noGrp="1" noChangeArrowheads="1"/>
          </p:cNvSpPr>
          <p:nvPr>
            <p:ph type="body" idx="1"/>
          </p:nvPr>
        </p:nvSpPr>
        <p:spPr>
          <a:xfrm>
            <a:off x="992188" y="1592263"/>
            <a:ext cx="7874000" cy="4337050"/>
          </a:xfrm>
        </p:spPr>
        <p:txBody>
          <a:bodyPr/>
          <a:lstStyle/>
          <a:p>
            <a:pPr eaLnBrk="1" hangingPunct="1"/>
            <a:r>
              <a:rPr lang="en-US" dirty="0"/>
              <a:t>Identical Field name used in parent enquiry and child enquiry </a:t>
            </a:r>
          </a:p>
          <a:p>
            <a:pPr eaLnBrk="1" hangingPunct="1"/>
            <a:r>
              <a:rPr lang="en-US" dirty="0"/>
              <a:t>Error appears for non-identical field names of parent and child enquiries</a:t>
            </a:r>
          </a:p>
        </p:txBody>
      </p:sp>
      <p:pic>
        <p:nvPicPr>
          <p:cNvPr id="5" name="Picture 4"/>
          <p:cNvPicPr/>
          <p:nvPr/>
        </p:nvPicPr>
        <p:blipFill>
          <a:blip r:embed="rId2" cstate="print"/>
          <a:srcRect t="5413" r="68590" b="60399"/>
          <a:stretch>
            <a:fillRect/>
          </a:stretch>
        </p:blipFill>
        <p:spPr bwMode="auto">
          <a:xfrm>
            <a:off x="1548493" y="2622370"/>
            <a:ext cx="5453198" cy="3242854"/>
          </a:xfrm>
          <a:prstGeom prst="rect">
            <a:avLst/>
          </a:prstGeom>
          <a:noFill/>
          <a:ln w="9525">
            <a:noFill/>
            <a:miter lim="800000"/>
            <a:headEnd/>
            <a:tailEnd/>
          </a:ln>
        </p:spPr>
      </p:pic>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t>Example 1 – Drill downs</a:t>
            </a:r>
          </a:p>
        </p:txBody>
      </p:sp>
      <p:sp>
        <p:nvSpPr>
          <p:cNvPr id="28675" name="Rectangle 3"/>
          <p:cNvSpPr>
            <a:spLocks noGrp="1" noChangeArrowheads="1"/>
          </p:cNvSpPr>
          <p:nvPr>
            <p:ph type="body" idx="1"/>
          </p:nvPr>
        </p:nvSpPr>
        <p:spPr>
          <a:xfrm>
            <a:off x="992188" y="1592263"/>
            <a:ext cx="7874000" cy="4337050"/>
          </a:xfrm>
        </p:spPr>
        <p:txBody>
          <a:bodyPr/>
          <a:lstStyle/>
          <a:p>
            <a:pPr>
              <a:spcBef>
                <a:spcPct val="20000"/>
              </a:spcBef>
              <a:buClr>
                <a:schemeClr val="tx2">
                  <a:lumMod val="40000"/>
                  <a:lumOff val="60000"/>
                </a:schemeClr>
              </a:buClr>
              <a:buSzPct val="130000"/>
              <a:buFont typeface="Wingdings" pitchFamily="2" charset="2"/>
              <a:buChar char="§"/>
              <a:defRPr/>
            </a:pPr>
            <a:r>
              <a:rPr lang="en-US" sz="1600" dirty="0">
                <a:solidFill>
                  <a:srgbClr val="015294"/>
                </a:solidFill>
              </a:rPr>
              <a:t>ENQUIRY application fetches reports from the applications in T24</a:t>
            </a:r>
          </a:p>
          <a:p>
            <a:pPr>
              <a:spcBef>
                <a:spcPct val="20000"/>
              </a:spcBef>
              <a:buClr>
                <a:schemeClr val="tx2">
                  <a:lumMod val="40000"/>
                  <a:lumOff val="60000"/>
                </a:schemeClr>
              </a:buClr>
              <a:buSzPct val="130000"/>
              <a:buFont typeface="Wingdings" pitchFamily="2" charset="2"/>
              <a:buChar char="§"/>
              <a:defRPr/>
            </a:pPr>
            <a:endParaRPr lang="en-US" sz="1600" dirty="0">
              <a:solidFill>
                <a:srgbClr val="015294"/>
              </a:solidFill>
            </a:endParaRPr>
          </a:p>
          <a:p>
            <a:pPr>
              <a:spcBef>
                <a:spcPct val="20000"/>
              </a:spcBef>
              <a:buClr>
                <a:schemeClr val="tx2">
                  <a:lumMod val="40000"/>
                  <a:lumOff val="60000"/>
                </a:schemeClr>
              </a:buClr>
              <a:buSzPct val="130000"/>
              <a:buFont typeface="Wingdings" pitchFamily="2" charset="2"/>
              <a:buChar char="§"/>
              <a:defRPr/>
            </a:pPr>
            <a:r>
              <a:rPr lang="en-US" sz="1600" dirty="0">
                <a:solidFill>
                  <a:srgbClr val="015294"/>
                </a:solidFill>
              </a:rPr>
              <a:t>Can you view the customer information of a particular customer from an enquiry based on the ACCOUNT application?</a:t>
            </a:r>
          </a:p>
          <a:p>
            <a:pPr>
              <a:spcBef>
                <a:spcPct val="20000"/>
              </a:spcBef>
              <a:buClr>
                <a:schemeClr val="tx2">
                  <a:lumMod val="40000"/>
                  <a:lumOff val="60000"/>
                </a:schemeClr>
              </a:buClr>
              <a:buSzPct val="130000"/>
              <a:buFont typeface="Wingdings" pitchFamily="2" charset="2"/>
              <a:buChar char="§"/>
              <a:defRPr/>
            </a:pPr>
            <a:endParaRPr lang="en-US" sz="1600" dirty="0">
              <a:solidFill>
                <a:srgbClr val="015294"/>
              </a:solidFill>
            </a:endParaRPr>
          </a:p>
          <a:p>
            <a:pPr>
              <a:spcBef>
                <a:spcPct val="20000"/>
              </a:spcBef>
              <a:buClr>
                <a:schemeClr val="tx2">
                  <a:lumMod val="40000"/>
                  <a:lumOff val="60000"/>
                </a:schemeClr>
              </a:buClr>
              <a:buSzPct val="130000"/>
              <a:buFont typeface="Wingdings" pitchFamily="2" charset="2"/>
              <a:buChar char="§"/>
              <a:defRPr/>
            </a:pPr>
            <a:r>
              <a:rPr lang="en-US" sz="1600" dirty="0">
                <a:solidFill>
                  <a:srgbClr val="015294"/>
                </a:solidFill>
              </a:rPr>
              <a:t>In T24 you can navigate from one enquiry to another</a:t>
            </a:r>
          </a:p>
          <a:p>
            <a:pPr>
              <a:spcBef>
                <a:spcPct val="20000"/>
              </a:spcBef>
              <a:buSzPct val="130000"/>
              <a:buFont typeface="Wingdings" pitchFamily="2" charset="2"/>
              <a:buChar char="§"/>
              <a:defRPr/>
            </a:pPr>
            <a:endParaRPr lang="en-US" sz="1600" dirty="0">
              <a:solidFill>
                <a:srgbClr val="015294"/>
              </a:solidFill>
            </a:endParaRPr>
          </a:p>
          <a:p>
            <a:pPr>
              <a:spcBef>
                <a:spcPct val="20000"/>
              </a:spcBef>
              <a:buClr>
                <a:schemeClr val="tx2">
                  <a:lumMod val="40000"/>
                  <a:lumOff val="60000"/>
                </a:schemeClr>
              </a:buClr>
              <a:buSzPct val="130000"/>
              <a:buFont typeface="Wingdings" pitchFamily="2" charset="2"/>
              <a:buChar char="§"/>
              <a:defRPr/>
            </a:pPr>
            <a:r>
              <a:rPr lang="en-US" sz="1600" dirty="0">
                <a:solidFill>
                  <a:srgbClr val="015294"/>
                </a:solidFill>
              </a:rPr>
              <a:t>The process of linking two or more enquiries is known as drilldowns </a:t>
            </a:r>
            <a:endParaRPr lang="en-GB" sz="1600" dirty="0">
              <a:solidFill>
                <a:srgbClr val="015294"/>
              </a:solidFill>
            </a:endParaRPr>
          </a:p>
          <a:p>
            <a:pPr eaLnBrk="1" hangingPunct="1"/>
            <a:endParaRPr lang="en-US" dirty="0"/>
          </a:p>
        </p:txBody>
      </p:sp>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idx="4294967295"/>
          </p:nvPr>
        </p:nvSpPr>
        <p:spPr>
          <a:xfrm>
            <a:off x="76200" y="71438"/>
            <a:ext cx="7010400" cy="381000"/>
          </a:xfrm>
        </p:spPr>
        <p:txBody>
          <a:bodyPr/>
          <a:lstStyle/>
          <a:p>
            <a:r>
              <a:rPr lang="en-US" dirty="0"/>
              <a:t>Task 1 - Drilldowns</a:t>
            </a:r>
          </a:p>
        </p:txBody>
      </p:sp>
      <p:sp>
        <p:nvSpPr>
          <p:cNvPr id="7171" name="Slide Number Placeholder 2"/>
          <p:cNvSpPr txBox="1">
            <a:spLocks noGrp="1"/>
          </p:cNvSpPr>
          <p:nvPr/>
        </p:nvSpPr>
        <p:spPr bwMode="auto">
          <a:xfrm>
            <a:off x="7148513" y="6669088"/>
            <a:ext cx="1216025" cy="201612"/>
          </a:xfrm>
          <a:prstGeom prst="rect">
            <a:avLst/>
          </a:prstGeom>
          <a:noFill/>
          <a:ln w="9525">
            <a:noFill/>
            <a:miter lim="800000"/>
            <a:headEnd/>
            <a:tailEnd/>
          </a:ln>
        </p:spPr>
        <p:txBody>
          <a:bodyPr lIns="0" tIns="0" rIns="90000" bIns="0" anchor="ctr"/>
          <a:lstStyle/>
          <a:p>
            <a:pPr algn="r"/>
            <a:r>
              <a:rPr lang="en-GB" sz="900">
                <a:solidFill>
                  <a:srgbClr val="98ABD0"/>
                </a:solidFill>
              </a:rPr>
              <a:t>Slide </a:t>
            </a:r>
            <a:fld id="{5B35D6D1-CBB7-4BB5-A786-5D35A62C2EF7}" type="slidenum">
              <a:rPr lang="en-GB" sz="900">
                <a:solidFill>
                  <a:srgbClr val="98ABD0"/>
                </a:solidFill>
              </a:rPr>
              <a:pPr algn="r"/>
              <a:t>17</a:t>
            </a:fld>
            <a:endParaRPr lang="en-GB" sz="900">
              <a:solidFill>
                <a:srgbClr val="98ABD0"/>
              </a:solidFill>
            </a:endParaRPr>
          </a:p>
        </p:txBody>
      </p:sp>
      <p:sp>
        <p:nvSpPr>
          <p:cNvPr id="4" name="Rectangle 24"/>
          <p:cNvSpPr txBox="1">
            <a:spLocks noChangeArrowheads="1"/>
          </p:cNvSpPr>
          <p:nvPr/>
        </p:nvSpPr>
        <p:spPr>
          <a:xfrm>
            <a:off x="642938" y="642938"/>
            <a:ext cx="7858125" cy="6105525"/>
          </a:xfrm>
          <a:prstGeom prst="rect">
            <a:avLst/>
          </a:prstGeom>
        </p:spPr>
        <p:txBody>
          <a:bodyPr/>
          <a:lstStyle/>
          <a:p>
            <a:pPr marL="342900" indent="-342900">
              <a:spcBef>
                <a:spcPct val="20000"/>
              </a:spcBef>
              <a:buSzPct val="130000"/>
              <a:buFont typeface="Wingdings" pitchFamily="2" charset="2"/>
              <a:buNone/>
              <a:defRPr/>
            </a:pPr>
            <a:endParaRPr lang="en-GB" sz="1800" kern="0" dirty="0">
              <a:solidFill>
                <a:srgbClr val="015294"/>
              </a:solidFill>
              <a:latin typeface="+mn-lt"/>
            </a:endParaRPr>
          </a:p>
        </p:txBody>
      </p:sp>
      <p:sp>
        <p:nvSpPr>
          <p:cNvPr id="5" name="Rectangle 24"/>
          <p:cNvSpPr txBox="1">
            <a:spLocks noChangeArrowheads="1"/>
          </p:cNvSpPr>
          <p:nvPr/>
        </p:nvSpPr>
        <p:spPr>
          <a:xfrm>
            <a:off x="685800" y="1295400"/>
            <a:ext cx="7772400" cy="4800600"/>
          </a:xfrm>
          <a:prstGeom prst="rect">
            <a:avLst/>
          </a:prstGeom>
        </p:spPr>
        <p:txBody>
          <a:bodyPr/>
          <a:lstStyle/>
          <a:p>
            <a:pPr marL="342900" indent="-342900">
              <a:spcBef>
                <a:spcPct val="20000"/>
              </a:spcBef>
              <a:buSzPct val="130000"/>
              <a:buFont typeface="Wingdings" pitchFamily="2" charset="2"/>
              <a:buNone/>
              <a:defRPr/>
            </a:pPr>
            <a:endParaRPr lang="en-GB" sz="1800" kern="0" dirty="0">
              <a:solidFill>
                <a:srgbClr val="015294"/>
              </a:solidFill>
              <a:latin typeface="+mn-lt"/>
            </a:endParaRPr>
          </a:p>
        </p:txBody>
      </p:sp>
      <p:sp>
        <p:nvSpPr>
          <p:cNvPr id="7174" name="Rectangle 24"/>
          <p:cNvSpPr txBox="1">
            <a:spLocks noChangeArrowheads="1"/>
          </p:cNvSpPr>
          <p:nvPr/>
        </p:nvSpPr>
        <p:spPr bwMode="auto">
          <a:xfrm>
            <a:off x="357188" y="942975"/>
            <a:ext cx="8343900" cy="4772025"/>
          </a:xfrm>
          <a:prstGeom prst="rect">
            <a:avLst/>
          </a:prstGeom>
          <a:noFill/>
          <a:ln w="9525">
            <a:noFill/>
            <a:miter lim="800000"/>
            <a:headEnd/>
            <a:tailEnd/>
          </a:ln>
        </p:spPr>
        <p:txBody>
          <a:bodyPr/>
          <a:lstStyle/>
          <a:p>
            <a:pPr marL="342900" indent="-342900">
              <a:spcBef>
                <a:spcPct val="20000"/>
              </a:spcBef>
              <a:buSzPct val="130000"/>
              <a:buFont typeface="Arial" pitchFamily="34" charset="0"/>
              <a:buChar char="•"/>
            </a:pPr>
            <a:endParaRPr lang="en-US" sz="1800" dirty="0">
              <a:solidFill>
                <a:srgbClr val="015294"/>
              </a:solidFill>
            </a:endParaRPr>
          </a:p>
          <a:p>
            <a:pPr marL="342900" indent="-342900">
              <a:spcBef>
                <a:spcPct val="20000"/>
              </a:spcBef>
              <a:buSzPct val="130000"/>
              <a:buFont typeface="Wingdings" pitchFamily="2" charset="2"/>
              <a:buChar char="§"/>
            </a:pPr>
            <a:endParaRPr lang="en-US" sz="1800" dirty="0">
              <a:solidFill>
                <a:srgbClr val="015294"/>
              </a:solidFill>
            </a:endParaRPr>
          </a:p>
          <a:p>
            <a:pPr marL="342900" indent="-342900">
              <a:spcBef>
                <a:spcPct val="20000"/>
              </a:spcBef>
              <a:spcAft>
                <a:spcPct val="20000"/>
              </a:spcAft>
              <a:buSzPct val="130000"/>
              <a:buFont typeface="Wingdings" pitchFamily="2" charset="2"/>
              <a:buChar char="§"/>
            </a:pPr>
            <a:r>
              <a:rPr lang="en-US" sz="1600" b="0" dirty="0">
                <a:solidFill>
                  <a:srgbClr val="015294"/>
                </a:solidFill>
                <a:latin typeface="+mn-lt"/>
                <a:ea typeface="+mn-ea"/>
                <a:cs typeface="+mn-cs"/>
              </a:rPr>
              <a:t>Create an Enquiry based on the ACCOUNT application with the following fields - @ID , CUSTOMER.NO,CATEGORY,CURRENCY &amp; WORKING.BALANCE</a:t>
            </a:r>
          </a:p>
          <a:p>
            <a:pPr marL="342900" indent="-342900">
              <a:spcBef>
                <a:spcPct val="20000"/>
              </a:spcBef>
              <a:spcAft>
                <a:spcPct val="20000"/>
              </a:spcAft>
              <a:buSzPct val="130000"/>
              <a:buFont typeface="Wingdings" pitchFamily="2" charset="2"/>
              <a:buChar char="§"/>
            </a:pPr>
            <a:endParaRPr lang="en-US" sz="1600" b="0" dirty="0">
              <a:solidFill>
                <a:srgbClr val="015294"/>
              </a:solidFill>
              <a:latin typeface="+mn-lt"/>
              <a:ea typeface="+mn-ea"/>
              <a:cs typeface="+mn-cs"/>
            </a:endParaRPr>
          </a:p>
          <a:p>
            <a:pPr marL="342900" indent="-342900">
              <a:spcBef>
                <a:spcPct val="20000"/>
              </a:spcBef>
              <a:spcAft>
                <a:spcPct val="20000"/>
              </a:spcAft>
              <a:buSzPct val="130000"/>
              <a:buFont typeface="Wingdings" pitchFamily="2" charset="2"/>
              <a:buChar char="§"/>
            </a:pPr>
            <a:r>
              <a:rPr lang="en-US" sz="1600" b="0" dirty="0">
                <a:solidFill>
                  <a:srgbClr val="015294"/>
                </a:solidFill>
                <a:latin typeface="+mn-lt"/>
                <a:ea typeface="+mn-ea"/>
                <a:cs typeface="+mn-cs"/>
              </a:rPr>
              <a:t>Using this Enquiry invoke another Enquiry which is based on the CUSTOMER application. The Enquiry based on the CUSTOMER application has the following fields – CUSTOMER.NO,MNEMONIC, SHORT.NAME &amp; NATIONALITY</a:t>
            </a:r>
          </a:p>
          <a:p>
            <a:pPr marL="342900" indent="-342900">
              <a:spcBef>
                <a:spcPct val="20000"/>
              </a:spcBef>
              <a:buSzPct val="130000"/>
              <a:buFont typeface="Wingdings" pitchFamily="2" charset="2"/>
              <a:buNone/>
            </a:pPr>
            <a:endParaRPr lang="en-US" sz="1600" dirty="0">
              <a:solidFill>
                <a:srgbClr val="015294"/>
              </a:solidFill>
            </a:endParaRPr>
          </a:p>
          <a:p>
            <a:pPr marL="342900" indent="-342900">
              <a:spcBef>
                <a:spcPct val="20000"/>
              </a:spcBef>
              <a:buSzPct val="130000"/>
              <a:buFont typeface="Wingdings" pitchFamily="2" charset="2"/>
              <a:buChar char="§"/>
            </a:pPr>
            <a:endParaRPr lang="en-US" sz="1800" dirty="0">
              <a:solidFill>
                <a:srgbClr val="015294"/>
              </a:solidFill>
            </a:endParaRPr>
          </a:p>
        </p:txBody>
      </p:sp>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a:t>Task 1 – Drilldowns</a:t>
            </a:r>
          </a:p>
        </p:txBody>
      </p:sp>
      <p:sp>
        <p:nvSpPr>
          <p:cNvPr id="30723" name="Rectangle 3"/>
          <p:cNvSpPr>
            <a:spLocks noGrp="1" noChangeArrowheads="1"/>
          </p:cNvSpPr>
          <p:nvPr>
            <p:ph type="body" idx="1"/>
          </p:nvPr>
        </p:nvSpPr>
        <p:spPr>
          <a:xfrm>
            <a:off x="585926" y="1029810"/>
            <a:ext cx="8280262" cy="4899503"/>
          </a:xfrm>
        </p:spPr>
        <p:txBody>
          <a:bodyPr/>
          <a:lstStyle/>
          <a:p>
            <a:pPr eaLnBrk="1" hangingPunct="1"/>
            <a:endParaRPr lang="en-US" dirty="0"/>
          </a:p>
        </p:txBody>
      </p:sp>
      <p:pic>
        <p:nvPicPr>
          <p:cNvPr id="6" name="Picture 5"/>
          <p:cNvPicPr/>
          <p:nvPr/>
        </p:nvPicPr>
        <p:blipFill>
          <a:blip r:embed="rId2" cstate="print"/>
          <a:srcRect t="7122" r="74519" b="9402"/>
          <a:stretch>
            <a:fillRect/>
          </a:stretch>
        </p:blipFill>
        <p:spPr bwMode="auto">
          <a:xfrm>
            <a:off x="1526451" y="1029810"/>
            <a:ext cx="5148669" cy="5227299"/>
          </a:xfrm>
          <a:prstGeom prst="rect">
            <a:avLst/>
          </a:prstGeom>
          <a:noFill/>
          <a:ln w="9525">
            <a:noFill/>
            <a:miter lim="800000"/>
            <a:headEnd/>
            <a:tailEnd/>
          </a:ln>
        </p:spPr>
      </p:pic>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an Enquiry?</a:t>
            </a:r>
          </a:p>
        </p:txBody>
      </p:sp>
      <p:sp>
        <p:nvSpPr>
          <p:cNvPr id="11267" name="Rectangle 3"/>
          <p:cNvSpPr>
            <a:spLocks noGrp="1" noChangeArrowheads="1"/>
          </p:cNvSpPr>
          <p:nvPr>
            <p:ph type="body" idx="1"/>
          </p:nvPr>
        </p:nvSpPr>
        <p:spPr>
          <a:xfrm>
            <a:off x="992188" y="1592263"/>
            <a:ext cx="7874000" cy="4337050"/>
          </a:xfrm>
        </p:spPr>
        <p:txBody>
          <a:bodyPr/>
          <a:lstStyle/>
          <a:p>
            <a:pPr eaLnBrk="1" hangingPunct="1"/>
            <a:r>
              <a:rPr lang="en-US"/>
              <a:t>A question you ask T24 about the data it has stored</a:t>
            </a:r>
          </a:p>
          <a:p>
            <a:pPr eaLnBrk="1" hangingPunct="1"/>
            <a:r>
              <a:rPr lang="en-US"/>
              <a:t>It is an utility used to retrieve data from T24</a:t>
            </a:r>
          </a:p>
          <a:p>
            <a:pPr eaLnBrk="1" hangingPunct="1"/>
            <a:r>
              <a:rPr lang="en-US"/>
              <a:t>It allows the user to select and extract information from one or more T24 applications</a:t>
            </a:r>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1 - Drilldowns</a:t>
            </a:r>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pPr>
              <a:defRPr/>
            </a:pPr>
            <a:r>
              <a:rPr lang="fr-FR"/>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19</a:t>
            </a:fld>
            <a:endParaRPr lang="en-US"/>
          </a:p>
        </p:txBody>
      </p:sp>
      <p:pic>
        <p:nvPicPr>
          <p:cNvPr id="7" name="Picture 6"/>
          <p:cNvPicPr/>
          <p:nvPr/>
        </p:nvPicPr>
        <p:blipFill>
          <a:blip r:embed="rId2" cstate="print"/>
          <a:srcRect t="6553" r="73718" b="22792"/>
          <a:stretch>
            <a:fillRect/>
          </a:stretch>
        </p:blipFill>
        <p:spPr bwMode="auto">
          <a:xfrm>
            <a:off x="1439639" y="1265237"/>
            <a:ext cx="5117918" cy="4860925"/>
          </a:xfrm>
          <a:prstGeom prst="rect">
            <a:avLst/>
          </a:prstGeom>
          <a:noFill/>
          <a:ln w="9525">
            <a:noFill/>
            <a:miter lim="800000"/>
            <a:headEnd/>
            <a:tailEnd/>
          </a:ln>
        </p:spPr>
      </p:pic>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1 - Drilldowns</a:t>
            </a:r>
          </a:p>
        </p:txBody>
      </p:sp>
      <p:sp>
        <p:nvSpPr>
          <p:cNvPr id="3" name="Content Placeholder 2"/>
          <p:cNvSpPr>
            <a:spLocks noGrp="1"/>
          </p:cNvSpPr>
          <p:nvPr>
            <p:ph idx="1"/>
          </p:nvPr>
        </p:nvSpPr>
        <p:spPr>
          <a:xfrm>
            <a:off x="244475" y="1152526"/>
            <a:ext cx="8713788" cy="4973638"/>
          </a:xfrm>
        </p:spPr>
        <p:txBody>
          <a:bodyPr/>
          <a:lstStyle/>
          <a:p>
            <a:endParaRPr lang="en-US" dirty="0"/>
          </a:p>
        </p:txBody>
      </p:sp>
      <p:sp>
        <p:nvSpPr>
          <p:cNvPr id="4" name="Date Placeholder 3"/>
          <p:cNvSpPr>
            <a:spLocks noGrp="1"/>
          </p:cNvSpPr>
          <p:nvPr>
            <p:ph type="dt" sz="half" idx="10"/>
          </p:nvPr>
        </p:nvSpPr>
        <p:spPr/>
        <p:txBody>
          <a:bodyPr/>
          <a:lstStyle/>
          <a:p>
            <a:pPr>
              <a:defRPr/>
            </a:pPr>
            <a:r>
              <a:rPr lang="fr-FR"/>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20</a:t>
            </a:fld>
            <a:endParaRPr lang="en-US"/>
          </a:p>
        </p:txBody>
      </p:sp>
      <p:sp>
        <p:nvSpPr>
          <p:cNvPr id="15" name="TextBox 10"/>
          <p:cNvSpPr txBox="1">
            <a:spLocks noChangeArrowheads="1"/>
          </p:cNvSpPr>
          <p:nvPr/>
        </p:nvSpPr>
        <p:spPr bwMode="auto">
          <a:xfrm>
            <a:off x="5269706" y="5391303"/>
            <a:ext cx="3214687" cy="276999"/>
          </a:xfrm>
          <a:prstGeom prst="rect">
            <a:avLst/>
          </a:prstGeom>
          <a:noFill/>
          <a:ln w="9525">
            <a:noFill/>
            <a:miter lim="800000"/>
            <a:headEnd/>
            <a:tailEnd/>
          </a:ln>
        </p:spPr>
        <p:txBody>
          <a:bodyPr wrap="square">
            <a:spAutoFit/>
          </a:bodyPr>
          <a:lstStyle/>
          <a:p>
            <a:r>
              <a:rPr lang="en-US" sz="1200" dirty="0"/>
              <a:t>Field defined in the parent Enquiry</a:t>
            </a:r>
          </a:p>
        </p:txBody>
      </p:sp>
      <p:sp>
        <p:nvSpPr>
          <p:cNvPr id="17" name="TextBox 9"/>
          <p:cNvSpPr txBox="1">
            <a:spLocks noChangeArrowheads="1"/>
          </p:cNvSpPr>
          <p:nvPr/>
        </p:nvSpPr>
        <p:spPr bwMode="auto">
          <a:xfrm>
            <a:off x="1214438" y="5529803"/>
            <a:ext cx="2857500" cy="307975"/>
          </a:xfrm>
          <a:prstGeom prst="rect">
            <a:avLst/>
          </a:prstGeom>
          <a:noFill/>
          <a:ln w="9525">
            <a:noFill/>
            <a:miter lim="800000"/>
            <a:headEnd/>
            <a:tailEnd/>
          </a:ln>
        </p:spPr>
        <p:txBody>
          <a:bodyPr>
            <a:spAutoFit/>
          </a:bodyPr>
          <a:lstStyle/>
          <a:p>
            <a:r>
              <a:rPr lang="en-US" sz="1400" dirty="0"/>
              <a:t>Field in the child Enquiry</a:t>
            </a:r>
          </a:p>
        </p:txBody>
      </p:sp>
      <p:pic>
        <p:nvPicPr>
          <p:cNvPr id="11" name="Picture 10"/>
          <p:cNvPicPr/>
          <p:nvPr/>
        </p:nvPicPr>
        <p:blipFill>
          <a:blip r:embed="rId2" cstate="print"/>
          <a:srcRect t="6268" r="72115" b="9402"/>
          <a:stretch>
            <a:fillRect/>
          </a:stretch>
        </p:blipFill>
        <p:spPr bwMode="auto">
          <a:xfrm>
            <a:off x="2085974" y="1340031"/>
            <a:ext cx="4200525" cy="3728358"/>
          </a:xfrm>
          <a:prstGeom prst="rect">
            <a:avLst/>
          </a:prstGeom>
          <a:noFill/>
          <a:ln w="9525">
            <a:noFill/>
            <a:miter lim="800000"/>
            <a:headEnd/>
            <a:tailEnd/>
          </a:ln>
        </p:spPr>
      </p:pic>
      <p:cxnSp>
        <p:nvCxnSpPr>
          <p:cNvPr id="10" name="Straight Arrow Connector 9"/>
          <p:cNvCxnSpPr/>
          <p:nvPr/>
        </p:nvCxnSpPr>
        <p:spPr>
          <a:xfrm flipH="1">
            <a:off x="2634721" y="3187880"/>
            <a:ext cx="1143001" cy="2341923"/>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554855" y="3200944"/>
            <a:ext cx="2041888" cy="2164233"/>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nodeType="withEffect">
                                  <p:stCondLst>
                                    <p:cond delay="50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childTnLst>
                          </p:cTn>
                        </p:par>
                        <p:par>
                          <p:cTn id="11" fill="hold">
                            <p:stCondLst>
                              <p:cond delay="1000"/>
                            </p:stCondLst>
                            <p:childTnLst>
                              <p:par>
                                <p:cTn id="12" presetID="16" presetClass="entr" presetSubtype="26" fill="hold" grpId="0" nodeType="afterEffect">
                                  <p:stCondLst>
                                    <p:cond delay="500"/>
                                  </p:stCondLst>
                                  <p:childTnLst>
                                    <p:set>
                                      <p:cBhvr>
                                        <p:cTn id="13" dur="1" fill="hold">
                                          <p:stCondLst>
                                            <p:cond delay="0"/>
                                          </p:stCondLst>
                                        </p:cTn>
                                        <p:tgtEl>
                                          <p:spTgt spid="15"/>
                                        </p:tgtEl>
                                        <p:attrNameLst>
                                          <p:attrName>style.visibility</p:attrName>
                                        </p:attrNameLst>
                                      </p:cBhvr>
                                      <p:to>
                                        <p:strVal val="visible"/>
                                      </p:to>
                                    </p:set>
                                    <p:animEffect transition="in" filter="barn(inHorizontal)">
                                      <p:cBhvr>
                                        <p:cTn id="14" dur="500"/>
                                        <p:tgtEl>
                                          <p:spTgt spid="15"/>
                                        </p:tgtEl>
                                      </p:cBhvr>
                                    </p:animEffect>
                                  </p:childTnLst>
                                </p:cTn>
                              </p:par>
                              <p:par>
                                <p:cTn id="15" presetID="16" presetClass="entr" presetSubtype="26"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barn(in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a:t>
            </a:r>
          </a:p>
        </p:txBody>
      </p:sp>
      <p:sp>
        <p:nvSpPr>
          <p:cNvPr id="3" name="Content Placeholder 2"/>
          <p:cNvSpPr>
            <a:spLocks noGrp="1"/>
          </p:cNvSpPr>
          <p:nvPr>
            <p:ph idx="1"/>
          </p:nvPr>
        </p:nvSpPr>
        <p:spPr>
          <a:xfrm>
            <a:off x="244475" y="953589"/>
            <a:ext cx="8713788" cy="4860925"/>
          </a:xfrm>
        </p:spPr>
        <p:txBody>
          <a:bodyPr/>
          <a:lstStyle/>
          <a:p>
            <a:r>
              <a:rPr lang="en-US" dirty="0"/>
              <a:t>      Parent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Child</a:t>
            </a:r>
          </a:p>
          <a:p>
            <a:r>
              <a:rPr lang="en-US" dirty="0"/>
              <a:t> </a:t>
            </a:r>
          </a:p>
        </p:txBody>
      </p:sp>
      <p:sp>
        <p:nvSpPr>
          <p:cNvPr id="4" name="Date Placeholder 3"/>
          <p:cNvSpPr>
            <a:spLocks noGrp="1"/>
          </p:cNvSpPr>
          <p:nvPr>
            <p:ph type="dt" sz="half" idx="10"/>
          </p:nvPr>
        </p:nvSpPr>
        <p:spPr/>
        <p:txBody>
          <a:bodyPr/>
          <a:lstStyle/>
          <a:p>
            <a:pPr>
              <a:defRPr/>
            </a:pPr>
            <a:r>
              <a:rPr lang="fr-FR"/>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21</a:t>
            </a:fld>
            <a:endParaRPr lang="en-US"/>
          </a:p>
        </p:txBody>
      </p:sp>
      <p:pic>
        <p:nvPicPr>
          <p:cNvPr id="8" name="Picture 7"/>
          <p:cNvPicPr/>
          <p:nvPr/>
        </p:nvPicPr>
        <p:blipFill>
          <a:blip r:embed="rId2" cstate="print"/>
          <a:srcRect t="1994" r="56571" b="57932"/>
          <a:stretch>
            <a:fillRect/>
          </a:stretch>
        </p:blipFill>
        <p:spPr bwMode="auto">
          <a:xfrm>
            <a:off x="700087" y="1395682"/>
            <a:ext cx="5282702" cy="2118225"/>
          </a:xfrm>
          <a:prstGeom prst="rect">
            <a:avLst/>
          </a:prstGeom>
          <a:noFill/>
          <a:ln w="9525">
            <a:noFill/>
            <a:miter lim="800000"/>
            <a:headEnd/>
            <a:tailEnd/>
          </a:ln>
        </p:spPr>
      </p:pic>
      <p:pic>
        <p:nvPicPr>
          <p:cNvPr id="9" name="Picture 8"/>
          <p:cNvPicPr/>
          <p:nvPr/>
        </p:nvPicPr>
        <p:blipFill>
          <a:blip r:embed="rId3" cstate="print"/>
          <a:srcRect t="6553" r="59776" b="41595"/>
          <a:stretch>
            <a:fillRect/>
          </a:stretch>
        </p:blipFill>
        <p:spPr bwMode="auto">
          <a:xfrm>
            <a:off x="3036977" y="4039915"/>
            <a:ext cx="4016965" cy="2334759"/>
          </a:xfrm>
          <a:prstGeom prst="rect">
            <a:avLst/>
          </a:prstGeom>
          <a:noFill/>
          <a:ln w="9525">
            <a:noFill/>
            <a:miter lim="800000"/>
            <a:headEnd/>
            <a:tailEnd/>
          </a:ln>
        </p:spPr>
      </p:pic>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-1</a:t>
            </a:r>
          </a:p>
        </p:txBody>
      </p:sp>
      <p:sp>
        <p:nvSpPr>
          <p:cNvPr id="3" name="Content Placeholder 2"/>
          <p:cNvSpPr>
            <a:spLocks noGrp="1"/>
          </p:cNvSpPr>
          <p:nvPr>
            <p:ph idx="1"/>
          </p:nvPr>
        </p:nvSpPr>
        <p:spPr/>
        <p:txBody>
          <a:bodyPr/>
          <a:lstStyle/>
          <a:p>
            <a:pPr>
              <a:spcBef>
                <a:spcPct val="20000"/>
              </a:spcBef>
              <a:buClr>
                <a:schemeClr val="tx2">
                  <a:lumMod val="40000"/>
                  <a:lumOff val="60000"/>
                </a:schemeClr>
              </a:buClr>
              <a:buSzPct val="130000"/>
              <a:buFont typeface="Wingdings" pitchFamily="2" charset="2"/>
              <a:buChar char="§"/>
              <a:defRPr/>
            </a:pPr>
            <a:r>
              <a:rPr lang="en-GB" sz="1400" dirty="0">
                <a:solidFill>
                  <a:srgbClr val="015294"/>
                </a:solidFill>
              </a:rPr>
              <a:t>Create an Enquiry based on the </a:t>
            </a:r>
            <a:r>
              <a:rPr lang="en-GB" sz="1400" b="1" dirty="0">
                <a:solidFill>
                  <a:srgbClr val="015294"/>
                </a:solidFill>
              </a:rPr>
              <a:t>ACCOUNT </a:t>
            </a:r>
            <a:r>
              <a:rPr lang="en-GB" sz="1400" dirty="0">
                <a:solidFill>
                  <a:srgbClr val="015294"/>
                </a:solidFill>
              </a:rPr>
              <a:t>application and display the following fields – CUSTOMER,MNEMONIC,CATEGORY and CURRENCY</a:t>
            </a:r>
          </a:p>
          <a:p>
            <a:pPr>
              <a:spcBef>
                <a:spcPct val="20000"/>
              </a:spcBef>
              <a:buSzPct val="130000"/>
              <a:defRPr/>
            </a:pPr>
            <a:endParaRPr lang="en-GB" sz="1400" dirty="0">
              <a:solidFill>
                <a:srgbClr val="015294"/>
              </a:solidFill>
            </a:endParaRPr>
          </a:p>
          <a:p>
            <a:pPr>
              <a:spcBef>
                <a:spcPct val="20000"/>
              </a:spcBef>
              <a:buClr>
                <a:schemeClr val="tx2">
                  <a:lumMod val="40000"/>
                  <a:lumOff val="60000"/>
                </a:schemeClr>
              </a:buClr>
              <a:buSzPct val="130000"/>
              <a:buFont typeface="Wingdings" pitchFamily="2" charset="2"/>
              <a:buChar char="§"/>
              <a:defRPr/>
            </a:pPr>
            <a:r>
              <a:rPr lang="en-US" sz="1400" dirty="0">
                <a:solidFill>
                  <a:srgbClr val="015294"/>
                </a:solidFill>
              </a:rPr>
              <a:t>Create an </a:t>
            </a:r>
            <a:r>
              <a:rPr lang="en-GB" sz="1400" dirty="0">
                <a:solidFill>
                  <a:srgbClr val="015294"/>
                </a:solidFill>
              </a:rPr>
              <a:t>Enquiry</a:t>
            </a:r>
            <a:r>
              <a:rPr lang="en-US" sz="1400" dirty="0">
                <a:solidFill>
                  <a:srgbClr val="015294"/>
                </a:solidFill>
              </a:rPr>
              <a:t> based on the FUNDS.TRANSFER application which displays the following fields – TRANSACTION.TYPE, DEBIT.ACCT.NO, DEBIT.CURRENCY, DEBIT.AMOUNT, CREDIT.ACCT.NO, and CREDIT.AURRENCY</a:t>
            </a:r>
          </a:p>
          <a:p>
            <a:pPr>
              <a:spcBef>
                <a:spcPct val="20000"/>
              </a:spcBef>
              <a:buClr>
                <a:schemeClr val="tx2">
                  <a:lumMod val="40000"/>
                  <a:lumOff val="60000"/>
                </a:schemeClr>
              </a:buClr>
              <a:buSzPct val="130000"/>
              <a:buFont typeface="Wingdings" pitchFamily="2" charset="2"/>
              <a:buChar char="§"/>
              <a:defRPr/>
            </a:pPr>
            <a:endParaRPr lang="en-US" sz="1400" dirty="0">
              <a:solidFill>
                <a:srgbClr val="015294"/>
              </a:solidFill>
            </a:endParaRPr>
          </a:p>
          <a:p>
            <a:pPr>
              <a:spcBef>
                <a:spcPct val="20000"/>
              </a:spcBef>
              <a:buClr>
                <a:schemeClr val="tx2">
                  <a:lumMod val="40000"/>
                  <a:lumOff val="60000"/>
                </a:schemeClr>
              </a:buClr>
              <a:buSzPct val="130000"/>
              <a:buFont typeface="Wingdings" pitchFamily="2" charset="2"/>
              <a:buChar char="§"/>
              <a:defRPr/>
            </a:pPr>
            <a:r>
              <a:rPr lang="en-US" sz="1400" dirty="0">
                <a:solidFill>
                  <a:srgbClr val="015294"/>
                </a:solidFill>
              </a:rPr>
              <a:t>The user should be able to view the FT details of a particular account  from the account enquiry </a:t>
            </a:r>
          </a:p>
          <a:p>
            <a:endParaRPr lang="en-US" dirty="0"/>
          </a:p>
        </p:txBody>
      </p:sp>
      <p:sp>
        <p:nvSpPr>
          <p:cNvPr id="4" name="Date Placeholder 3"/>
          <p:cNvSpPr>
            <a:spLocks noGrp="1"/>
          </p:cNvSpPr>
          <p:nvPr>
            <p:ph type="dt" sz="half" idx="10"/>
          </p:nvPr>
        </p:nvSpPr>
        <p:spPr/>
        <p:txBody>
          <a:bodyPr/>
          <a:lstStyle/>
          <a:p>
            <a:pPr>
              <a:defRPr/>
            </a:pPr>
            <a:r>
              <a:rPr lang="fr-FR"/>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22</a:t>
            </a:fld>
            <a:endParaRPr lang="en-US"/>
          </a:p>
        </p:txBody>
      </p:sp>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t>Task 2 - Drilldowns</a:t>
            </a:r>
          </a:p>
        </p:txBody>
      </p:sp>
      <p:sp>
        <p:nvSpPr>
          <p:cNvPr id="29699" name="Rectangle 3"/>
          <p:cNvSpPr>
            <a:spLocks noGrp="1" noChangeArrowheads="1"/>
          </p:cNvSpPr>
          <p:nvPr>
            <p:ph type="body" idx="1"/>
          </p:nvPr>
        </p:nvSpPr>
        <p:spPr>
          <a:xfrm>
            <a:off x="244475" y="896645"/>
            <a:ext cx="8621713" cy="5032668"/>
          </a:xfrm>
        </p:spPr>
        <p:txBody>
          <a:bodyPr/>
          <a:lstStyle/>
          <a:p>
            <a:pPr eaLnBrk="1" hangingPunct="1"/>
            <a:r>
              <a:rPr lang="en-US" dirty="0"/>
              <a:t>Create an enquiry for Customer application and sector. Display customer data based on sector</a:t>
            </a:r>
          </a:p>
        </p:txBody>
      </p:sp>
      <p:pic>
        <p:nvPicPr>
          <p:cNvPr id="29700" name="Picture 5"/>
          <p:cNvPicPr>
            <a:picLocks noChangeAspect="1" noChangeArrowheads="1"/>
          </p:cNvPicPr>
          <p:nvPr/>
        </p:nvPicPr>
        <p:blipFill>
          <a:blip r:embed="rId2" cstate="print"/>
          <a:srcRect/>
          <a:stretch>
            <a:fillRect/>
          </a:stretch>
        </p:blipFill>
        <p:spPr bwMode="auto">
          <a:xfrm>
            <a:off x="2239963" y="2074863"/>
            <a:ext cx="4508500" cy="4181475"/>
          </a:xfrm>
          <a:prstGeom prst="rect">
            <a:avLst/>
          </a:prstGeom>
          <a:noFill/>
          <a:ln w="19050">
            <a:solidFill>
              <a:srgbClr val="0000FF"/>
            </a:solidFill>
            <a:miter lim="800000"/>
            <a:headEnd/>
            <a:tailEnd/>
          </a:ln>
        </p:spPr>
      </p:pic>
    </p:spTree>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Solution 1 – Creation </a:t>
            </a:r>
          </a:p>
        </p:txBody>
      </p:sp>
      <p:sp>
        <p:nvSpPr>
          <p:cNvPr id="30723" name="Rectangle 3"/>
          <p:cNvSpPr>
            <a:spLocks noGrp="1" noChangeArrowheads="1"/>
          </p:cNvSpPr>
          <p:nvPr>
            <p:ph type="body" idx="1"/>
          </p:nvPr>
        </p:nvSpPr>
        <p:spPr>
          <a:xfrm>
            <a:off x="992188" y="1592263"/>
            <a:ext cx="7874000" cy="4337050"/>
          </a:xfrm>
        </p:spPr>
        <p:txBody>
          <a:bodyPr/>
          <a:lstStyle/>
          <a:p>
            <a:pPr eaLnBrk="1" hangingPunct="1"/>
            <a:r>
              <a:rPr lang="en-US"/>
              <a:t>Create an enquiry for Sector application</a:t>
            </a:r>
          </a:p>
          <a:p>
            <a:pPr eaLnBrk="1" hangingPunct="1"/>
            <a:r>
              <a:rPr lang="en-US"/>
              <a:t>Input the required fields that should appear in Sector enquiry (Follow normal enquiry creation procedure)</a:t>
            </a:r>
          </a:p>
          <a:p>
            <a:pPr eaLnBrk="1" hangingPunct="1"/>
            <a:r>
              <a:rPr lang="en-US"/>
              <a:t>Then, Input in the following fields:</a:t>
            </a:r>
          </a:p>
          <a:p>
            <a:pPr lvl="1" eaLnBrk="1" hangingPunct="1"/>
            <a:r>
              <a:rPr lang="en-US"/>
              <a:t>Enquiry Name – Attach ID of customer enquiry</a:t>
            </a:r>
          </a:p>
          <a:p>
            <a:pPr lvl="1" eaLnBrk="1" hangingPunct="1"/>
            <a:r>
              <a:rPr lang="en-US"/>
              <a:t>Sel Crit – Enter selection criteria for invoking the customer enquiry</a:t>
            </a:r>
          </a:p>
          <a:p>
            <a:pPr lvl="1" eaLnBrk="1" hangingPunct="1"/>
            <a:r>
              <a:rPr lang="en-US"/>
              <a:t>Label Field – Enter number of the field name specified in selection criteria in the current enquiry </a:t>
            </a:r>
          </a:p>
        </p:txBody>
      </p:sp>
    </p:spTree>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t>Solution 1</a:t>
            </a:r>
          </a:p>
        </p:txBody>
      </p:sp>
      <p:sp>
        <p:nvSpPr>
          <p:cNvPr id="31747" name="Rectangle 3"/>
          <p:cNvSpPr>
            <a:spLocks noGrp="1" noChangeArrowheads="1"/>
          </p:cNvSpPr>
          <p:nvPr>
            <p:ph type="body" idx="1"/>
          </p:nvPr>
        </p:nvSpPr>
        <p:spPr>
          <a:xfrm>
            <a:off x="639491" y="1018903"/>
            <a:ext cx="7874000" cy="4337050"/>
          </a:xfrm>
        </p:spPr>
        <p:txBody>
          <a:bodyPr/>
          <a:lstStyle/>
          <a:p>
            <a:pPr eaLnBrk="1" hangingPunct="1"/>
            <a:r>
              <a:rPr lang="en-US" dirty="0"/>
              <a:t>Create an enquiry for Sector application as shown</a:t>
            </a:r>
          </a:p>
        </p:txBody>
      </p:sp>
      <p:pic>
        <p:nvPicPr>
          <p:cNvPr id="5" name="Picture 4"/>
          <p:cNvPicPr/>
          <p:nvPr/>
        </p:nvPicPr>
        <p:blipFill>
          <a:blip r:embed="rId2" cstate="print"/>
          <a:srcRect t="7122" r="76959" b="8832"/>
          <a:stretch>
            <a:fillRect/>
          </a:stretch>
        </p:blipFill>
        <p:spPr bwMode="auto">
          <a:xfrm>
            <a:off x="913447" y="1553799"/>
            <a:ext cx="3149102" cy="4742498"/>
          </a:xfrm>
          <a:prstGeom prst="rect">
            <a:avLst/>
          </a:prstGeom>
          <a:noFill/>
          <a:ln w="9525">
            <a:noFill/>
            <a:miter lim="800000"/>
            <a:headEnd/>
            <a:tailEnd/>
          </a:ln>
        </p:spPr>
      </p:pic>
      <p:pic>
        <p:nvPicPr>
          <p:cNvPr id="7" name="Picture 6"/>
          <p:cNvPicPr/>
          <p:nvPr/>
        </p:nvPicPr>
        <p:blipFill>
          <a:blip r:embed="rId3" cstate="print"/>
          <a:srcRect t="6553" r="72917" b="9687"/>
          <a:stretch>
            <a:fillRect/>
          </a:stretch>
        </p:blipFill>
        <p:spPr bwMode="auto">
          <a:xfrm>
            <a:off x="4480558" y="1553799"/>
            <a:ext cx="3810862" cy="4742498"/>
          </a:xfrm>
          <a:prstGeom prst="rect">
            <a:avLst/>
          </a:prstGeom>
          <a:noFill/>
          <a:ln w="9525">
            <a:noFill/>
            <a:miter lim="800000"/>
            <a:headEnd/>
            <a:tailEnd/>
          </a:ln>
        </p:spPr>
      </p:pic>
      <p:sp>
        <p:nvSpPr>
          <p:cNvPr id="8" name="Rectangle 7"/>
          <p:cNvSpPr/>
          <p:nvPr/>
        </p:nvSpPr>
        <p:spPr bwMode="auto">
          <a:xfrm>
            <a:off x="913447" y="4062549"/>
            <a:ext cx="2848656" cy="82296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
        <p:nvSpPr>
          <p:cNvPr id="9" name="Rectangle 8"/>
          <p:cNvSpPr/>
          <p:nvPr/>
        </p:nvSpPr>
        <p:spPr bwMode="auto">
          <a:xfrm>
            <a:off x="4585060" y="3461657"/>
            <a:ext cx="2468882" cy="836023"/>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Tree>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Solution 1 – Execution</a:t>
            </a:r>
          </a:p>
        </p:txBody>
      </p:sp>
      <p:sp>
        <p:nvSpPr>
          <p:cNvPr id="32771" name="Rectangle 3"/>
          <p:cNvSpPr>
            <a:spLocks noGrp="1" noChangeArrowheads="1"/>
          </p:cNvSpPr>
          <p:nvPr>
            <p:ph type="body" idx="1"/>
          </p:nvPr>
        </p:nvSpPr>
        <p:spPr>
          <a:xfrm>
            <a:off x="992188" y="1592263"/>
            <a:ext cx="7874000" cy="4337050"/>
          </a:xfrm>
        </p:spPr>
        <p:txBody>
          <a:bodyPr/>
          <a:lstStyle/>
          <a:p>
            <a:pPr eaLnBrk="1" hangingPunct="1"/>
            <a:r>
              <a:rPr lang="en-US"/>
              <a:t>Enter ENQ followed by Parent Enquiry Name</a:t>
            </a:r>
          </a:p>
          <a:p>
            <a:pPr eaLnBrk="1" hangingPunct="1"/>
            <a:r>
              <a:rPr lang="en-US"/>
              <a:t>E.g. ENQ SECTR-PARENT</a:t>
            </a:r>
          </a:p>
          <a:p>
            <a:pPr eaLnBrk="1" hangingPunct="1"/>
            <a:r>
              <a:rPr lang="en-US"/>
              <a:t>Selection criteria box will appear</a:t>
            </a:r>
          </a:p>
          <a:p>
            <a:pPr eaLnBrk="1" hangingPunct="1"/>
            <a:r>
              <a:rPr lang="en-US"/>
              <a:t>Press Enter key</a:t>
            </a:r>
          </a:p>
        </p:txBody>
      </p:sp>
    </p:spTree>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Solution 1</a:t>
            </a:r>
          </a:p>
        </p:txBody>
      </p:sp>
      <p:sp>
        <p:nvSpPr>
          <p:cNvPr id="33795" name="Rectangle 3"/>
          <p:cNvSpPr>
            <a:spLocks noGrp="1" noChangeArrowheads="1"/>
          </p:cNvSpPr>
          <p:nvPr>
            <p:ph type="body" idx="1"/>
          </p:nvPr>
        </p:nvSpPr>
        <p:spPr>
          <a:xfrm>
            <a:off x="716372" y="1162594"/>
            <a:ext cx="7874000" cy="4337050"/>
          </a:xfrm>
        </p:spPr>
        <p:txBody>
          <a:bodyPr/>
          <a:lstStyle/>
          <a:p>
            <a:pPr eaLnBrk="1" hangingPunct="1"/>
            <a:r>
              <a:rPr lang="en-US" dirty="0"/>
              <a:t>Click on the hyperlink to display the Child Enquiry as shown below</a:t>
            </a:r>
          </a:p>
          <a:p>
            <a:pPr eaLnBrk="1" hangingPunct="1"/>
            <a:endParaRPr lang="en-US" dirty="0"/>
          </a:p>
        </p:txBody>
      </p:sp>
      <p:pic>
        <p:nvPicPr>
          <p:cNvPr id="6" name="Picture 5"/>
          <p:cNvPicPr/>
          <p:nvPr/>
        </p:nvPicPr>
        <p:blipFill>
          <a:blip r:embed="rId2" cstate="print"/>
          <a:srcRect t="6553" r="73237" b="25641"/>
          <a:stretch>
            <a:fillRect/>
          </a:stretch>
        </p:blipFill>
        <p:spPr bwMode="auto">
          <a:xfrm>
            <a:off x="733015" y="1628276"/>
            <a:ext cx="3773670" cy="4654958"/>
          </a:xfrm>
          <a:prstGeom prst="rect">
            <a:avLst/>
          </a:prstGeom>
          <a:noFill/>
          <a:ln w="9525">
            <a:noFill/>
            <a:miter lim="800000"/>
            <a:headEnd/>
            <a:tailEnd/>
          </a:ln>
        </p:spPr>
      </p:pic>
      <p:pic>
        <p:nvPicPr>
          <p:cNvPr id="7" name="Picture 6"/>
          <p:cNvPicPr/>
          <p:nvPr/>
        </p:nvPicPr>
        <p:blipFill>
          <a:blip r:embed="rId3" cstate="print"/>
          <a:srcRect t="7407" r="57051" b="25071"/>
          <a:stretch>
            <a:fillRect/>
          </a:stretch>
        </p:blipFill>
        <p:spPr bwMode="auto">
          <a:xfrm>
            <a:off x="4676504" y="1947590"/>
            <a:ext cx="3913868" cy="3969884"/>
          </a:xfrm>
          <a:prstGeom prst="rect">
            <a:avLst/>
          </a:prstGeom>
          <a:noFill/>
          <a:ln w="9525">
            <a:noFill/>
            <a:miter lim="800000"/>
            <a:headEnd/>
            <a:tailEnd/>
          </a:ln>
        </p:spPr>
      </p:pic>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Multiple Drill Down Enquiry</a:t>
            </a:r>
          </a:p>
        </p:txBody>
      </p:sp>
      <p:sp>
        <p:nvSpPr>
          <p:cNvPr id="39939" name="Rectangle 3"/>
          <p:cNvSpPr>
            <a:spLocks noGrp="1" noChangeArrowheads="1"/>
          </p:cNvSpPr>
          <p:nvPr>
            <p:ph type="body" idx="1"/>
          </p:nvPr>
        </p:nvSpPr>
        <p:spPr>
          <a:xfrm>
            <a:off x="992188" y="1592263"/>
            <a:ext cx="7874000" cy="4337050"/>
          </a:xfrm>
        </p:spPr>
        <p:txBody>
          <a:bodyPr/>
          <a:lstStyle/>
          <a:p>
            <a:pPr eaLnBrk="1" hangingPunct="1"/>
            <a:r>
              <a:rPr lang="en-US"/>
              <a:t>Multiple enquiries can be attached to the parent enquiry</a:t>
            </a:r>
          </a:p>
          <a:p>
            <a:pPr eaLnBrk="1" hangingPunct="1"/>
            <a:r>
              <a:rPr lang="en-US"/>
              <a:t>Use Multi-value field option</a:t>
            </a:r>
          </a:p>
        </p:txBody>
      </p:sp>
      <p:pic>
        <p:nvPicPr>
          <p:cNvPr id="39940" name="Picture 5"/>
          <p:cNvPicPr>
            <a:picLocks noChangeAspect="1" noChangeArrowheads="1"/>
          </p:cNvPicPr>
          <p:nvPr/>
        </p:nvPicPr>
        <p:blipFill>
          <a:blip r:embed="rId2" cstate="print"/>
          <a:srcRect/>
          <a:stretch>
            <a:fillRect/>
          </a:stretch>
        </p:blipFill>
        <p:spPr bwMode="auto">
          <a:xfrm>
            <a:off x="1762125" y="2878138"/>
            <a:ext cx="5591175" cy="1390650"/>
          </a:xfrm>
          <a:prstGeom prst="rect">
            <a:avLst/>
          </a:prstGeom>
          <a:noFill/>
          <a:ln w="19050">
            <a:solidFill>
              <a:srgbClr val="0000FF"/>
            </a:solidFill>
            <a:miter lim="800000"/>
            <a:headEnd/>
            <a:tailEnd/>
          </a:ln>
        </p:spPr>
      </p:pic>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t>Need for Enquiry</a:t>
            </a:r>
          </a:p>
        </p:txBody>
      </p:sp>
      <p:sp>
        <p:nvSpPr>
          <p:cNvPr id="12291" name="Rectangle 3"/>
          <p:cNvSpPr>
            <a:spLocks noGrp="1" noChangeArrowheads="1"/>
          </p:cNvSpPr>
          <p:nvPr>
            <p:ph type="body" idx="1"/>
          </p:nvPr>
        </p:nvSpPr>
        <p:spPr>
          <a:xfrm>
            <a:off x="992188" y="1592263"/>
            <a:ext cx="7874000" cy="4337050"/>
          </a:xfrm>
        </p:spPr>
        <p:txBody>
          <a:bodyPr/>
          <a:lstStyle/>
          <a:p>
            <a:pPr eaLnBrk="1" hangingPunct="1"/>
            <a:r>
              <a:rPr lang="en-US"/>
              <a:t>Bank customers and Bank itself requires report of transaction and other information </a:t>
            </a:r>
          </a:p>
          <a:p>
            <a:pPr eaLnBrk="1" hangingPunct="1"/>
            <a:r>
              <a:rPr lang="en-US"/>
              <a:t>Required report can be based on condition</a:t>
            </a:r>
          </a:p>
          <a:p>
            <a:pPr eaLnBrk="1" hangingPunct="1"/>
            <a:r>
              <a:rPr lang="en-US"/>
              <a:t>E.g. transaction details of customer for past 1 week</a:t>
            </a:r>
          </a:p>
        </p:txBody>
      </p:sp>
    </p:spTree>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44475" y="0"/>
            <a:ext cx="8713788" cy="549275"/>
          </a:xfrm>
        </p:spPr>
        <p:txBody>
          <a:bodyPr/>
          <a:lstStyle/>
          <a:p>
            <a:pPr eaLnBrk="1" hangingPunct="1"/>
            <a:r>
              <a:rPr lang="en-US" dirty="0"/>
              <a:t>Multiple Drill Downs </a:t>
            </a:r>
          </a:p>
        </p:txBody>
      </p:sp>
      <p:sp>
        <p:nvSpPr>
          <p:cNvPr id="40963" name="Rectangle 3"/>
          <p:cNvSpPr>
            <a:spLocks noGrp="1" noChangeArrowheads="1"/>
          </p:cNvSpPr>
          <p:nvPr>
            <p:ph type="body" idx="1"/>
          </p:nvPr>
        </p:nvSpPr>
        <p:spPr>
          <a:xfrm>
            <a:off x="992188" y="1592263"/>
            <a:ext cx="7874000" cy="4337050"/>
          </a:xfrm>
        </p:spPr>
        <p:txBody>
          <a:bodyPr/>
          <a:lstStyle/>
          <a:p>
            <a:pPr eaLnBrk="1" hangingPunct="1"/>
            <a:r>
              <a:rPr lang="en-US"/>
              <a:t>Create an account enquiry and attach the following child enquiries to it</a:t>
            </a:r>
          </a:p>
          <a:p>
            <a:pPr lvl="1" eaLnBrk="1" hangingPunct="1"/>
            <a:r>
              <a:rPr lang="en-US"/>
              <a:t>Customer Enquiry – Customer details</a:t>
            </a:r>
          </a:p>
          <a:p>
            <a:pPr lvl="1" eaLnBrk="1" hangingPunct="1"/>
            <a:r>
              <a:rPr lang="en-US"/>
              <a:t>Currency Enquiry – Currency details</a:t>
            </a:r>
          </a:p>
          <a:p>
            <a:pPr lvl="1" eaLnBrk="1" hangingPunct="1"/>
            <a:r>
              <a:rPr lang="en-US"/>
              <a:t>Category Enquiry – Category details</a:t>
            </a:r>
          </a:p>
        </p:txBody>
      </p:sp>
    </p:spTree>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dirty="0"/>
              <a:t>Multiple Drill Down - Solution </a:t>
            </a:r>
          </a:p>
        </p:txBody>
      </p:sp>
      <p:sp>
        <p:nvSpPr>
          <p:cNvPr id="41987" name="Rectangle 3"/>
          <p:cNvSpPr>
            <a:spLocks noGrp="1" noChangeArrowheads="1"/>
          </p:cNvSpPr>
          <p:nvPr>
            <p:ph type="body" idx="1"/>
          </p:nvPr>
        </p:nvSpPr>
        <p:spPr>
          <a:xfrm>
            <a:off x="635000" y="1071154"/>
            <a:ext cx="7874000" cy="4337050"/>
          </a:xfrm>
        </p:spPr>
        <p:txBody>
          <a:bodyPr/>
          <a:lstStyle/>
          <a:p>
            <a:pPr eaLnBrk="1" hangingPunct="1"/>
            <a:r>
              <a:rPr lang="en-US" dirty="0"/>
              <a:t>Create a child enquiry on Customer application</a:t>
            </a:r>
          </a:p>
        </p:txBody>
      </p:sp>
      <p:pic>
        <p:nvPicPr>
          <p:cNvPr id="5" name="Picture 4"/>
          <p:cNvPicPr/>
          <p:nvPr/>
        </p:nvPicPr>
        <p:blipFill>
          <a:blip r:embed="rId3" cstate="print"/>
          <a:srcRect t="7407" r="79968" b="9117"/>
          <a:stretch>
            <a:fillRect/>
          </a:stretch>
        </p:blipFill>
        <p:spPr bwMode="auto">
          <a:xfrm>
            <a:off x="1279616" y="1673134"/>
            <a:ext cx="4245974" cy="4570911"/>
          </a:xfrm>
          <a:prstGeom prst="rect">
            <a:avLst/>
          </a:prstGeom>
          <a:noFill/>
          <a:ln w="9525">
            <a:noFill/>
            <a:miter lim="800000"/>
            <a:headEnd/>
            <a:tailEnd/>
          </a:ln>
        </p:spPr>
      </p:pic>
      <p:sp>
        <p:nvSpPr>
          <p:cNvPr id="6" name="Rectangle 5"/>
          <p:cNvSpPr/>
          <p:nvPr/>
        </p:nvSpPr>
        <p:spPr bwMode="auto">
          <a:xfrm>
            <a:off x="1502229" y="2233749"/>
            <a:ext cx="3657600" cy="235131"/>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dirty="0"/>
              <a:t>Multiple Drill Down - Solution</a:t>
            </a:r>
          </a:p>
        </p:txBody>
      </p:sp>
      <p:sp>
        <p:nvSpPr>
          <p:cNvPr id="43011" name="Rectangle 3"/>
          <p:cNvSpPr>
            <a:spLocks noGrp="1" noChangeArrowheads="1"/>
          </p:cNvSpPr>
          <p:nvPr>
            <p:ph type="body" idx="1"/>
          </p:nvPr>
        </p:nvSpPr>
        <p:spPr>
          <a:xfrm>
            <a:off x="992188" y="1592263"/>
            <a:ext cx="7874000" cy="4337050"/>
          </a:xfrm>
        </p:spPr>
        <p:txBody>
          <a:bodyPr/>
          <a:lstStyle/>
          <a:p>
            <a:pPr eaLnBrk="1" hangingPunct="1"/>
            <a:r>
              <a:rPr lang="en-US"/>
              <a:t>Create an enquiry for currency application as shown</a:t>
            </a:r>
          </a:p>
        </p:txBody>
      </p:sp>
      <p:pic>
        <p:nvPicPr>
          <p:cNvPr id="5" name="Picture 4"/>
          <p:cNvPicPr/>
          <p:nvPr/>
        </p:nvPicPr>
        <p:blipFill>
          <a:blip r:embed="rId2" cstate="print"/>
          <a:srcRect t="7407" r="72596" b="42443"/>
          <a:stretch>
            <a:fillRect/>
          </a:stretch>
        </p:blipFill>
        <p:spPr bwMode="auto">
          <a:xfrm>
            <a:off x="1748517" y="2162979"/>
            <a:ext cx="4417151" cy="4068004"/>
          </a:xfrm>
          <a:prstGeom prst="rect">
            <a:avLst/>
          </a:prstGeom>
          <a:noFill/>
          <a:ln w="9525">
            <a:noFill/>
            <a:miter lim="800000"/>
            <a:headEnd/>
            <a:tailEnd/>
          </a:ln>
        </p:spPr>
      </p:pic>
      <p:sp>
        <p:nvSpPr>
          <p:cNvPr id="6" name="Rectangle 5"/>
          <p:cNvSpPr/>
          <p:nvPr/>
        </p:nvSpPr>
        <p:spPr bwMode="auto">
          <a:xfrm>
            <a:off x="1946366" y="3095897"/>
            <a:ext cx="2834640" cy="300446"/>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Tree>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dirty="0"/>
              <a:t>Multiple Drill Down - Solution</a:t>
            </a:r>
          </a:p>
        </p:txBody>
      </p:sp>
      <p:sp>
        <p:nvSpPr>
          <p:cNvPr id="44035" name="Rectangle 3"/>
          <p:cNvSpPr>
            <a:spLocks noGrp="1" noChangeArrowheads="1"/>
          </p:cNvSpPr>
          <p:nvPr>
            <p:ph type="body" idx="1"/>
          </p:nvPr>
        </p:nvSpPr>
        <p:spPr>
          <a:xfrm>
            <a:off x="821281" y="1201783"/>
            <a:ext cx="7874000" cy="4337050"/>
          </a:xfrm>
        </p:spPr>
        <p:txBody>
          <a:bodyPr/>
          <a:lstStyle/>
          <a:p>
            <a:pPr eaLnBrk="1" hangingPunct="1"/>
            <a:r>
              <a:rPr lang="en-US" dirty="0"/>
              <a:t>Create an enquiry for category application as shown</a:t>
            </a:r>
          </a:p>
        </p:txBody>
      </p:sp>
      <p:pic>
        <p:nvPicPr>
          <p:cNvPr id="5" name="Picture 4"/>
          <p:cNvPicPr/>
          <p:nvPr/>
        </p:nvPicPr>
        <p:blipFill>
          <a:blip r:embed="rId2" cstate="print"/>
          <a:srcRect t="7123" r="71955" b="40451"/>
          <a:stretch>
            <a:fillRect/>
          </a:stretch>
        </p:blipFill>
        <p:spPr bwMode="auto">
          <a:xfrm>
            <a:off x="1224506" y="1822145"/>
            <a:ext cx="5124043" cy="4265146"/>
          </a:xfrm>
          <a:prstGeom prst="rect">
            <a:avLst/>
          </a:prstGeom>
          <a:noFill/>
          <a:ln w="9525">
            <a:noFill/>
            <a:miter lim="800000"/>
            <a:headEnd/>
            <a:tailEnd/>
          </a:ln>
        </p:spPr>
      </p:pic>
      <p:sp>
        <p:nvSpPr>
          <p:cNvPr id="6" name="Rectangle 5"/>
          <p:cNvSpPr/>
          <p:nvPr/>
        </p:nvSpPr>
        <p:spPr bwMode="auto">
          <a:xfrm>
            <a:off x="1397726" y="2664823"/>
            <a:ext cx="3174274" cy="36576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Tree>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dirty="0"/>
              <a:t>Multiple Drill Down – Solution </a:t>
            </a:r>
          </a:p>
        </p:txBody>
      </p:sp>
      <p:sp>
        <p:nvSpPr>
          <p:cNvPr id="45059" name="Rectangle 3"/>
          <p:cNvSpPr>
            <a:spLocks noGrp="1" noChangeArrowheads="1"/>
          </p:cNvSpPr>
          <p:nvPr>
            <p:ph type="body" idx="1"/>
          </p:nvPr>
        </p:nvSpPr>
        <p:spPr>
          <a:xfrm>
            <a:off x="717868" y="1058091"/>
            <a:ext cx="7874000" cy="4337050"/>
          </a:xfrm>
        </p:spPr>
        <p:txBody>
          <a:bodyPr/>
          <a:lstStyle/>
          <a:p>
            <a:pPr eaLnBrk="1" hangingPunct="1"/>
            <a:r>
              <a:rPr lang="en-US" dirty="0"/>
              <a:t>Create a parent enquiry for account application</a:t>
            </a:r>
          </a:p>
          <a:p>
            <a:pPr eaLnBrk="1" hangingPunct="1"/>
            <a:r>
              <a:rPr lang="en-US" dirty="0"/>
              <a:t>Attach child enquiries of customer, currency and category to the parent enquiry, as shown</a:t>
            </a:r>
          </a:p>
        </p:txBody>
      </p:sp>
      <p:pic>
        <p:nvPicPr>
          <p:cNvPr id="5" name="Picture 4"/>
          <p:cNvPicPr/>
          <p:nvPr/>
        </p:nvPicPr>
        <p:blipFill>
          <a:blip r:embed="rId2" cstate="print"/>
          <a:srcRect t="7122" r="70833" b="40076"/>
          <a:stretch>
            <a:fillRect/>
          </a:stretch>
        </p:blipFill>
        <p:spPr bwMode="auto">
          <a:xfrm>
            <a:off x="1724841" y="2265740"/>
            <a:ext cx="4845776" cy="3939117"/>
          </a:xfrm>
          <a:prstGeom prst="rect">
            <a:avLst/>
          </a:prstGeom>
          <a:noFill/>
          <a:ln w="9525">
            <a:noFill/>
            <a:miter lim="800000"/>
            <a:headEnd/>
            <a:tailEnd/>
          </a:ln>
        </p:spPr>
      </p:pic>
      <p:sp>
        <p:nvSpPr>
          <p:cNvPr id="6" name="Rectangle 5"/>
          <p:cNvSpPr/>
          <p:nvPr/>
        </p:nvSpPr>
        <p:spPr bwMode="auto">
          <a:xfrm>
            <a:off x="1724841" y="3187337"/>
            <a:ext cx="4244885" cy="265176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Tree>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a:t>Multiple Drill Down - Solution</a:t>
            </a:r>
          </a:p>
        </p:txBody>
      </p:sp>
      <p:sp>
        <p:nvSpPr>
          <p:cNvPr id="46083" name="Rectangle 3"/>
          <p:cNvSpPr>
            <a:spLocks noGrp="1" noChangeArrowheads="1"/>
          </p:cNvSpPr>
          <p:nvPr>
            <p:ph type="body" idx="1"/>
          </p:nvPr>
        </p:nvSpPr>
        <p:spPr>
          <a:xfrm>
            <a:off x="635000" y="1071154"/>
            <a:ext cx="7874000" cy="4337050"/>
          </a:xfrm>
        </p:spPr>
        <p:txBody>
          <a:bodyPr/>
          <a:lstStyle/>
          <a:p>
            <a:pPr eaLnBrk="1" hangingPunct="1"/>
            <a:r>
              <a:rPr lang="en-US" dirty="0"/>
              <a:t>Output of parent enquiry appears as shown</a:t>
            </a:r>
          </a:p>
          <a:p>
            <a:pPr eaLnBrk="1" hangingPunct="1"/>
            <a:endParaRPr lang="en-US" dirty="0"/>
          </a:p>
        </p:txBody>
      </p:sp>
      <p:pic>
        <p:nvPicPr>
          <p:cNvPr id="5" name="Picture 4"/>
          <p:cNvPicPr/>
          <p:nvPr/>
        </p:nvPicPr>
        <p:blipFill>
          <a:blip r:embed="rId2" cstate="print"/>
          <a:srcRect t="6553" r="52564" b="25926"/>
          <a:stretch>
            <a:fillRect/>
          </a:stretch>
        </p:blipFill>
        <p:spPr bwMode="auto">
          <a:xfrm>
            <a:off x="1504405" y="1790835"/>
            <a:ext cx="5157651" cy="4361771"/>
          </a:xfrm>
          <a:prstGeom prst="rect">
            <a:avLst/>
          </a:prstGeom>
          <a:noFill/>
          <a:ln w="9525">
            <a:noFill/>
            <a:miter lim="800000"/>
            <a:headEnd/>
            <a:tailEnd/>
          </a:ln>
        </p:spPr>
      </p:pic>
      <p:sp>
        <p:nvSpPr>
          <p:cNvPr id="6" name="Rectangle 5"/>
          <p:cNvSpPr/>
          <p:nvPr/>
        </p:nvSpPr>
        <p:spPr bwMode="auto">
          <a:xfrm>
            <a:off x="4859383" y="3122023"/>
            <a:ext cx="1541417" cy="587828"/>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Tree>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dirty="0"/>
              <a:t>Multiple Drill Down - Solution</a:t>
            </a:r>
          </a:p>
        </p:txBody>
      </p:sp>
      <p:sp>
        <p:nvSpPr>
          <p:cNvPr id="47107" name="Rectangle 3"/>
          <p:cNvSpPr>
            <a:spLocks noGrp="1" noChangeArrowheads="1"/>
          </p:cNvSpPr>
          <p:nvPr>
            <p:ph type="body" idx="1"/>
          </p:nvPr>
        </p:nvSpPr>
        <p:spPr>
          <a:xfrm>
            <a:off x="574177" y="1084217"/>
            <a:ext cx="7874000" cy="4337050"/>
          </a:xfrm>
        </p:spPr>
        <p:txBody>
          <a:bodyPr/>
          <a:lstStyle/>
          <a:p>
            <a:pPr eaLnBrk="1" hangingPunct="1"/>
            <a:r>
              <a:rPr lang="en-US" dirty="0"/>
              <a:t>Output of the child enquiries appears as shown</a:t>
            </a:r>
          </a:p>
          <a:p>
            <a:pPr eaLnBrk="1" hangingPunct="1"/>
            <a:endParaRPr lang="en-US" dirty="0"/>
          </a:p>
        </p:txBody>
      </p:sp>
      <p:pic>
        <p:nvPicPr>
          <p:cNvPr id="5" name="Picture 4"/>
          <p:cNvPicPr/>
          <p:nvPr/>
        </p:nvPicPr>
        <p:blipFill>
          <a:blip r:embed="rId2" cstate="print"/>
          <a:srcRect t="19659" r="55449" b="44444"/>
          <a:stretch>
            <a:fillRect/>
          </a:stretch>
        </p:blipFill>
        <p:spPr bwMode="auto">
          <a:xfrm>
            <a:off x="574177" y="1563461"/>
            <a:ext cx="3948385" cy="1754505"/>
          </a:xfrm>
          <a:prstGeom prst="rect">
            <a:avLst/>
          </a:prstGeom>
          <a:noFill/>
          <a:ln w="9525">
            <a:noFill/>
            <a:miter lim="800000"/>
            <a:headEnd/>
            <a:tailEnd/>
          </a:ln>
        </p:spPr>
      </p:pic>
      <p:pic>
        <p:nvPicPr>
          <p:cNvPr id="7" name="Picture 6"/>
          <p:cNvPicPr/>
          <p:nvPr/>
        </p:nvPicPr>
        <p:blipFill>
          <a:blip r:embed="rId3" cstate="print"/>
          <a:srcRect t="20228" r="54327" b="45584"/>
          <a:stretch>
            <a:fillRect/>
          </a:stretch>
        </p:blipFill>
        <p:spPr bwMode="auto">
          <a:xfrm>
            <a:off x="4614003" y="3012043"/>
            <a:ext cx="4123146" cy="1730299"/>
          </a:xfrm>
          <a:prstGeom prst="rect">
            <a:avLst/>
          </a:prstGeom>
          <a:noFill/>
          <a:ln w="9525">
            <a:noFill/>
            <a:miter lim="800000"/>
            <a:headEnd/>
            <a:tailEnd/>
          </a:ln>
        </p:spPr>
      </p:pic>
      <p:pic>
        <p:nvPicPr>
          <p:cNvPr id="8" name="Picture 7"/>
          <p:cNvPicPr/>
          <p:nvPr/>
        </p:nvPicPr>
        <p:blipFill>
          <a:blip r:embed="rId4" cstate="print"/>
          <a:srcRect t="20798" r="55449" b="45014"/>
          <a:stretch>
            <a:fillRect/>
          </a:stretch>
        </p:blipFill>
        <p:spPr bwMode="auto">
          <a:xfrm>
            <a:off x="521924" y="4402889"/>
            <a:ext cx="4000637" cy="1736652"/>
          </a:xfrm>
          <a:prstGeom prst="rect">
            <a:avLst/>
          </a:prstGeom>
          <a:noFill/>
          <a:ln w="9525">
            <a:noFill/>
            <a:miter lim="800000"/>
            <a:headEnd/>
            <a:tailEnd/>
          </a:ln>
        </p:spPr>
      </p:pic>
    </p:spTree>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t>Why Fast path enquiry?</a:t>
            </a:r>
          </a:p>
        </p:txBody>
      </p:sp>
      <p:sp>
        <p:nvSpPr>
          <p:cNvPr id="49155" name="Rectangle 3"/>
          <p:cNvSpPr>
            <a:spLocks noGrp="1" noChangeArrowheads="1"/>
          </p:cNvSpPr>
          <p:nvPr>
            <p:ph type="body" idx="1"/>
          </p:nvPr>
        </p:nvSpPr>
        <p:spPr>
          <a:xfrm>
            <a:off x="992188" y="1592263"/>
            <a:ext cx="7874000" cy="4337050"/>
          </a:xfrm>
        </p:spPr>
        <p:txBody>
          <a:bodyPr/>
          <a:lstStyle/>
          <a:p>
            <a:pPr eaLnBrk="1" hangingPunct="1"/>
            <a:r>
              <a:rPr lang="en-US"/>
              <a:t>Fast path enquiries allow us to perform the following actions on the record selected from the parent enquiry</a:t>
            </a:r>
          </a:p>
          <a:p>
            <a:pPr lvl="1" eaLnBrk="1" hangingPunct="1"/>
            <a:r>
              <a:rPr lang="en-US"/>
              <a:t>Authorize</a:t>
            </a:r>
          </a:p>
          <a:p>
            <a:pPr lvl="1" eaLnBrk="1" hangingPunct="1"/>
            <a:r>
              <a:rPr lang="en-US"/>
              <a:t>Verify</a:t>
            </a:r>
          </a:p>
          <a:p>
            <a:pPr lvl="1" eaLnBrk="1" hangingPunct="1"/>
            <a:r>
              <a:rPr lang="en-US"/>
              <a:t>Delete</a:t>
            </a:r>
          </a:p>
          <a:p>
            <a:pPr lvl="1" eaLnBrk="1" hangingPunct="1"/>
            <a:r>
              <a:rPr lang="en-US"/>
              <a:t>Reverse</a:t>
            </a:r>
          </a:p>
          <a:p>
            <a:pPr lvl="1" eaLnBrk="1" hangingPunct="1"/>
            <a:r>
              <a:rPr lang="en-US"/>
              <a:t>See</a:t>
            </a:r>
          </a:p>
          <a:p>
            <a:pPr lvl="1" eaLnBrk="1" hangingPunct="1"/>
            <a:r>
              <a:rPr lang="en-US"/>
              <a:t>Edit (Input)</a:t>
            </a:r>
          </a:p>
          <a:p>
            <a:pPr eaLnBrk="1" hangingPunct="1"/>
            <a:endParaRPr lang="en-US"/>
          </a:p>
        </p:txBody>
      </p:sp>
    </p:spTree>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t>How to create Fast path enquiry?</a:t>
            </a:r>
          </a:p>
        </p:txBody>
      </p:sp>
      <p:sp>
        <p:nvSpPr>
          <p:cNvPr id="50179" name="Rectangle 3"/>
          <p:cNvSpPr>
            <a:spLocks noGrp="1" noChangeArrowheads="1"/>
          </p:cNvSpPr>
          <p:nvPr>
            <p:ph type="body" idx="1"/>
          </p:nvPr>
        </p:nvSpPr>
        <p:spPr>
          <a:xfrm>
            <a:off x="992188" y="1592263"/>
            <a:ext cx="7874000" cy="4337050"/>
          </a:xfrm>
        </p:spPr>
        <p:txBody>
          <a:bodyPr/>
          <a:lstStyle/>
          <a:p>
            <a:pPr eaLnBrk="1" hangingPunct="1"/>
            <a:r>
              <a:rPr lang="en-US"/>
              <a:t>Create an enquiry for any application</a:t>
            </a:r>
          </a:p>
          <a:p>
            <a:pPr lvl="1" eaLnBrk="1" hangingPunct="1"/>
            <a:r>
              <a:rPr lang="en-US"/>
              <a:t>File Name – Open the File in $NAU status</a:t>
            </a:r>
          </a:p>
          <a:p>
            <a:pPr lvl="1" eaLnBrk="1" hangingPunct="1"/>
            <a:r>
              <a:rPr lang="en-US"/>
              <a:t>Enter required Field name and Operation name</a:t>
            </a:r>
          </a:p>
          <a:p>
            <a:pPr lvl="1" eaLnBrk="1" hangingPunct="1"/>
            <a:r>
              <a:rPr lang="en-US"/>
              <a:t>Enquiry Name – Enter “Application Name” “Action” “ID”</a:t>
            </a:r>
          </a:p>
          <a:p>
            <a:pPr lvl="1" eaLnBrk="1" hangingPunct="1"/>
            <a:r>
              <a:rPr lang="en-US"/>
              <a:t>Where, ID – ID with which record is opened for particular action</a:t>
            </a:r>
          </a:p>
        </p:txBody>
      </p:sp>
    </p:spTree>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t>How to execute Fast path enquiry?</a:t>
            </a:r>
          </a:p>
        </p:txBody>
      </p:sp>
      <p:sp>
        <p:nvSpPr>
          <p:cNvPr id="51203" name="Rectangle 3"/>
          <p:cNvSpPr>
            <a:spLocks noGrp="1" noChangeArrowheads="1"/>
          </p:cNvSpPr>
          <p:nvPr>
            <p:ph type="body" idx="1"/>
          </p:nvPr>
        </p:nvSpPr>
        <p:spPr>
          <a:xfrm>
            <a:off x="992188" y="1592263"/>
            <a:ext cx="7874000" cy="4337050"/>
          </a:xfrm>
        </p:spPr>
        <p:txBody>
          <a:bodyPr/>
          <a:lstStyle/>
          <a:p>
            <a:pPr eaLnBrk="1" hangingPunct="1"/>
            <a:r>
              <a:rPr lang="en-US"/>
              <a:t>Enter ENQ followed by enquiry name in command line</a:t>
            </a:r>
          </a:p>
          <a:p>
            <a:pPr lvl="1" eaLnBrk="1" hangingPunct="1"/>
            <a:r>
              <a:rPr lang="en-US"/>
              <a:t>Press Enter key/Display icon in the selection criteria box</a:t>
            </a:r>
          </a:p>
          <a:p>
            <a:pPr lvl="1" eaLnBrk="1" hangingPunct="1"/>
            <a:r>
              <a:rPr lang="en-US"/>
              <a:t>Right click on record and click on required Action to be performed</a:t>
            </a:r>
          </a:p>
          <a:p>
            <a:pPr eaLnBrk="1" hangingPunct="1"/>
            <a:endParaRPr lang="en-US"/>
          </a:p>
        </p:txBody>
      </p:sp>
    </p:spTree>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t>Use of Enquiry</a:t>
            </a:r>
          </a:p>
        </p:txBody>
      </p:sp>
      <p:sp>
        <p:nvSpPr>
          <p:cNvPr id="13315" name="Rectangle 3"/>
          <p:cNvSpPr>
            <a:spLocks noGrp="1" noChangeArrowheads="1"/>
          </p:cNvSpPr>
          <p:nvPr>
            <p:ph type="body" idx="1"/>
          </p:nvPr>
        </p:nvSpPr>
        <p:spPr>
          <a:xfrm>
            <a:off x="992188" y="1592263"/>
            <a:ext cx="7874000" cy="4337050"/>
          </a:xfrm>
        </p:spPr>
        <p:txBody>
          <a:bodyPr/>
          <a:lstStyle/>
          <a:p>
            <a:pPr eaLnBrk="1" hangingPunct="1"/>
            <a:r>
              <a:rPr lang="en-US"/>
              <a:t>To produce reports for customers and for the bank itself</a:t>
            </a:r>
          </a:p>
          <a:p>
            <a:pPr eaLnBrk="1" hangingPunct="1"/>
            <a:r>
              <a:rPr lang="en-US"/>
              <a:t>To extract, sort and view data stored in T24 easily</a:t>
            </a:r>
          </a:p>
          <a:p>
            <a:pPr eaLnBrk="1" hangingPunct="1"/>
            <a:r>
              <a:rPr lang="en-US"/>
              <a:t>To drill down the summary reports produced into more detailed reports</a:t>
            </a:r>
          </a:p>
          <a:p>
            <a:pPr eaLnBrk="1" hangingPunct="1"/>
            <a:r>
              <a:rPr lang="en-US"/>
              <a:t>To enable multiple actions to be performed to multiple records from a single point</a:t>
            </a:r>
          </a:p>
          <a:p>
            <a:pPr eaLnBrk="1" hangingPunct="1"/>
            <a:r>
              <a:rPr lang="en-US"/>
              <a:t>To produce information in the form of graphical display</a:t>
            </a:r>
          </a:p>
          <a:p>
            <a:pPr eaLnBrk="1" hangingPunct="1"/>
            <a:r>
              <a:rPr lang="en-US"/>
              <a:t>To produce data automatically at different contexts</a:t>
            </a:r>
          </a:p>
          <a:p>
            <a:pPr eaLnBrk="1" hangingPunct="1"/>
            <a:endParaRPr lang="en-US"/>
          </a:p>
        </p:txBody>
      </p:sp>
    </p:spTree>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t>Example 3</a:t>
            </a:r>
          </a:p>
        </p:txBody>
      </p:sp>
      <p:sp>
        <p:nvSpPr>
          <p:cNvPr id="52227" name="Rectangle 3"/>
          <p:cNvSpPr>
            <a:spLocks noGrp="1" noChangeArrowheads="1"/>
          </p:cNvSpPr>
          <p:nvPr>
            <p:ph type="body" idx="1"/>
          </p:nvPr>
        </p:nvSpPr>
        <p:spPr>
          <a:xfrm>
            <a:off x="992188" y="1592263"/>
            <a:ext cx="7874000" cy="4337050"/>
          </a:xfrm>
        </p:spPr>
        <p:txBody>
          <a:bodyPr/>
          <a:lstStyle/>
          <a:p>
            <a:pPr eaLnBrk="1" hangingPunct="1"/>
            <a:r>
              <a:rPr lang="en-US"/>
              <a:t>Create an enquiry on FT application and authorize the record using Fast Path</a:t>
            </a:r>
          </a:p>
        </p:txBody>
      </p:sp>
    </p:spTree>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t>Solution 3</a:t>
            </a:r>
          </a:p>
        </p:txBody>
      </p:sp>
      <p:sp>
        <p:nvSpPr>
          <p:cNvPr id="53251" name="Rectangle 3"/>
          <p:cNvSpPr>
            <a:spLocks noGrp="1" noChangeArrowheads="1"/>
          </p:cNvSpPr>
          <p:nvPr>
            <p:ph type="body" idx="1"/>
          </p:nvPr>
        </p:nvSpPr>
        <p:spPr>
          <a:xfrm>
            <a:off x="626428" y="1005840"/>
            <a:ext cx="7874000" cy="4337050"/>
          </a:xfrm>
        </p:spPr>
        <p:txBody>
          <a:bodyPr/>
          <a:lstStyle/>
          <a:p>
            <a:pPr eaLnBrk="1" hangingPunct="1"/>
            <a:r>
              <a:rPr lang="en-US" dirty="0"/>
              <a:t>Create a FT enquiry as shown</a:t>
            </a:r>
          </a:p>
        </p:txBody>
      </p:sp>
      <p:pic>
        <p:nvPicPr>
          <p:cNvPr id="6" name="Picture 5"/>
          <p:cNvPicPr/>
          <p:nvPr/>
        </p:nvPicPr>
        <p:blipFill>
          <a:blip r:embed="rId2" cstate="print"/>
          <a:srcRect t="6268" r="74359" b="8832"/>
          <a:stretch>
            <a:fillRect/>
          </a:stretch>
        </p:blipFill>
        <p:spPr bwMode="auto">
          <a:xfrm>
            <a:off x="1027612" y="1515019"/>
            <a:ext cx="3727268" cy="4742090"/>
          </a:xfrm>
          <a:prstGeom prst="rect">
            <a:avLst/>
          </a:prstGeom>
          <a:noFill/>
          <a:ln w="9525">
            <a:noFill/>
            <a:miter lim="800000"/>
            <a:headEnd/>
            <a:tailEnd/>
          </a:ln>
        </p:spPr>
      </p:pic>
      <p:pic>
        <p:nvPicPr>
          <p:cNvPr id="7" name="Picture 6"/>
          <p:cNvPicPr/>
          <p:nvPr/>
        </p:nvPicPr>
        <p:blipFill>
          <a:blip r:embed="rId3" cstate="print"/>
          <a:srcRect t="7123" r="78205" b="21082"/>
          <a:stretch>
            <a:fillRect/>
          </a:stretch>
        </p:blipFill>
        <p:spPr bwMode="auto">
          <a:xfrm>
            <a:off x="4875710" y="1515019"/>
            <a:ext cx="3624717" cy="4742090"/>
          </a:xfrm>
          <a:prstGeom prst="rect">
            <a:avLst/>
          </a:prstGeom>
          <a:noFill/>
          <a:ln w="9525">
            <a:noFill/>
            <a:miter lim="800000"/>
            <a:headEnd/>
            <a:tailEnd/>
          </a:ln>
        </p:spPr>
      </p:pic>
      <p:sp>
        <p:nvSpPr>
          <p:cNvPr id="8" name="Rectangle 7"/>
          <p:cNvSpPr/>
          <p:nvPr/>
        </p:nvSpPr>
        <p:spPr bwMode="auto">
          <a:xfrm>
            <a:off x="4875710" y="5577839"/>
            <a:ext cx="3624718" cy="679269"/>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
        <p:nvSpPr>
          <p:cNvPr id="9" name="Rectangle 8"/>
          <p:cNvSpPr/>
          <p:nvPr/>
        </p:nvSpPr>
        <p:spPr bwMode="auto">
          <a:xfrm>
            <a:off x="1027612" y="1998617"/>
            <a:ext cx="3047999" cy="287383"/>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Tree>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t>Solution 3</a:t>
            </a:r>
          </a:p>
        </p:txBody>
      </p:sp>
      <p:sp>
        <p:nvSpPr>
          <p:cNvPr id="54275" name="Rectangle 3"/>
          <p:cNvSpPr>
            <a:spLocks noGrp="1" noChangeArrowheads="1"/>
          </p:cNvSpPr>
          <p:nvPr>
            <p:ph type="body" idx="1"/>
          </p:nvPr>
        </p:nvSpPr>
        <p:spPr>
          <a:xfrm>
            <a:off x="822371" y="1123406"/>
            <a:ext cx="7874000" cy="4337050"/>
          </a:xfrm>
        </p:spPr>
        <p:txBody>
          <a:bodyPr/>
          <a:lstStyle/>
          <a:p>
            <a:pPr eaLnBrk="1" hangingPunct="1"/>
            <a:r>
              <a:rPr lang="en-US" dirty="0"/>
              <a:t>On enquiry execution, fast path enquiry appears is invoked</a:t>
            </a:r>
          </a:p>
          <a:p>
            <a:pPr eaLnBrk="1" hangingPunct="1"/>
            <a:r>
              <a:rPr lang="en-US" dirty="0"/>
              <a:t>Click on the icon “</a:t>
            </a:r>
            <a:r>
              <a:rPr lang="en-US" dirty="0" err="1"/>
              <a:t>Authorise</a:t>
            </a:r>
            <a:r>
              <a:rPr lang="en-US" dirty="0"/>
              <a:t> the record” to open the record for authorization</a:t>
            </a:r>
          </a:p>
        </p:txBody>
      </p:sp>
      <p:pic>
        <p:nvPicPr>
          <p:cNvPr id="5" name="Picture 4"/>
          <p:cNvPicPr/>
          <p:nvPr/>
        </p:nvPicPr>
        <p:blipFill>
          <a:blip r:embed="rId2" cstate="print"/>
          <a:srcRect t="6553" r="33013" b="27920"/>
          <a:stretch>
            <a:fillRect/>
          </a:stretch>
        </p:blipFill>
        <p:spPr bwMode="auto">
          <a:xfrm>
            <a:off x="1274988" y="1993991"/>
            <a:ext cx="6314531" cy="4093300"/>
          </a:xfrm>
          <a:prstGeom prst="rect">
            <a:avLst/>
          </a:prstGeom>
          <a:noFill/>
          <a:ln w="9525">
            <a:noFill/>
            <a:miter lim="800000"/>
            <a:headEnd/>
            <a:tailEnd/>
          </a:ln>
        </p:spPr>
      </p:pic>
      <p:sp>
        <p:nvSpPr>
          <p:cNvPr id="6" name="Rectangle 5"/>
          <p:cNvSpPr/>
          <p:nvPr/>
        </p:nvSpPr>
        <p:spPr bwMode="auto">
          <a:xfrm>
            <a:off x="6374674" y="3291840"/>
            <a:ext cx="1214845" cy="339634"/>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Tree>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t>Solution 3</a:t>
            </a:r>
          </a:p>
        </p:txBody>
      </p:sp>
      <p:sp>
        <p:nvSpPr>
          <p:cNvPr id="55299" name="Rectangle 3"/>
          <p:cNvSpPr>
            <a:spLocks noGrp="1" noChangeArrowheads="1"/>
          </p:cNvSpPr>
          <p:nvPr>
            <p:ph type="body" idx="1"/>
          </p:nvPr>
        </p:nvSpPr>
        <p:spPr>
          <a:xfrm>
            <a:off x="992188" y="1592263"/>
            <a:ext cx="7874000" cy="4337050"/>
          </a:xfrm>
        </p:spPr>
        <p:txBody>
          <a:bodyPr/>
          <a:lstStyle/>
          <a:p>
            <a:pPr eaLnBrk="1" hangingPunct="1"/>
            <a:endParaRPr lang="en-US"/>
          </a:p>
        </p:txBody>
      </p:sp>
      <p:pic>
        <p:nvPicPr>
          <p:cNvPr id="6" name="Picture 5"/>
          <p:cNvPicPr/>
          <p:nvPr/>
        </p:nvPicPr>
        <p:blipFill>
          <a:blip r:embed="rId2" cstate="print"/>
          <a:srcRect t="6553" r="50321" b="18234"/>
          <a:stretch>
            <a:fillRect/>
          </a:stretch>
        </p:blipFill>
        <p:spPr bwMode="auto">
          <a:xfrm>
            <a:off x="691739" y="1595437"/>
            <a:ext cx="4189412" cy="4333875"/>
          </a:xfrm>
          <a:prstGeom prst="rect">
            <a:avLst/>
          </a:prstGeom>
          <a:noFill/>
          <a:ln w="9525">
            <a:noFill/>
            <a:miter lim="800000"/>
            <a:headEnd/>
            <a:tailEnd/>
          </a:ln>
        </p:spPr>
      </p:pic>
      <p:pic>
        <p:nvPicPr>
          <p:cNvPr id="7" name="Picture 6"/>
          <p:cNvPicPr/>
          <p:nvPr/>
        </p:nvPicPr>
        <p:blipFill>
          <a:blip r:embed="rId3" cstate="print"/>
          <a:srcRect t="7123" r="58333" b="58974"/>
          <a:stretch>
            <a:fillRect/>
          </a:stretch>
        </p:blipFill>
        <p:spPr bwMode="auto">
          <a:xfrm>
            <a:off x="5071109" y="1973987"/>
            <a:ext cx="3887153" cy="2297567"/>
          </a:xfrm>
          <a:prstGeom prst="rect">
            <a:avLst/>
          </a:prstGeom>
          <a:noFill/>
          <a:ln w="9525">
            <a:noFill/>
            <a:miter lim="800000"/>
            <a:headEnd/>
            <a:tailEnd/>
          </a:ln>
        </p:spPr>
      </p:pic>
      <p:sp>
        <p:nvSpPr>
          <p:cNvPr id="8" name="Rectangle 7"/>
          <p:cNvSpPr/>
          <p:nvPr/>
        </p:nvSpPr>
        <p:spPr bwMode="auto">
          <a:xfrm>
            <a:off x="1698171" y="2599509"/>
            <a:ext cx="496389" cy="300445"/>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Tree>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t>Multiple Fast Path</a:t>
            </a:r>
          </a:p>
        </p:txBody>
      </p:sp>
      <p:sp>
        <p:nvSpPr>
          <p:cNvPr id="56323" name="Rectangle 3"/>
          <p:cNvSpPr>
            <a:spLocks noGrp="1" noChangeArrowheads="1"/>
          </p:cNvSpPr>
          <p:nvPr>
            <p:ph type="body" idx="1"/>
          </p:nvPr>
        </p:nvSpPr>
        <p:spPr>
          <a:xfrm>
            <a:off x="992188" y="1592263"/>
            <a:ext cx="7874000" cy="4337050"/>
          </a:xfrm>
        </p:spPr>
        <p:txBody>
          <a:bodyPr/>
          <a:lstStyle/>
          <a:p>
            <a:pPr eaLnBrk="1" hangingPunct="1"/>
            <a:r>
              <a:rPr lang="en-US"/>
              <a:t>Create an enquiry for any application</a:t>
            </a:r>
          </a:p>
          <a:p>
            <a:pPr lvl="1" eaLnBrk="1" hangingPunct="1"/>
            <a:r>
              <a:rPr lang="en-US"/>
              <a:t>File Name – Open the File in $NAU status</a:t>
            </a:r>
          </a:p>
          <a:p>
            <a:pPr lvl="1" eaLnBrk="1" hangingPunct="1"/>
            <a:r>
              <a:rPr lang="en-US"/>
              <a:t>Enter the required Field name and Operation name</a:t>
            </a:r>
          </a:p>
          <a:p>
            <a:pPr lvl="1" eaLnBrk="1" hangingPunct="1"/>
            <a:r>
              <a:rPr lang="en-US"/>
              <a:t>Enquiry – Enter “Application Name” “Action” “ID”</a:t>
            </a:r>
          </a:p>
          <a:p>
            <a:pPr lvl="1" eaLnBrk="1" hangingPunct="1"/>
            <a:r>
              <a:rPr lang="en-US"/>
              <a:t>Multi-value the Enquiry field to add additional Application Name and action</a:t>
            </a:r>
          </a:p>
        </p:txBody>
      </p:sp>
    </p:spTree>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t>Example 4</a:t>
            </a:r>
          </a:p>
        </p:txBody>
      </p:sp>
      <p:sp>
        <p:nvSpPr>
          <p:cNvPr id="57347" name="Rectangle 3"/>
          <p:cNvSpPr>
            <a:spLocks noGrp="1" noChangeArrowheads="1"/>
          </p:cNvSpPr>
          <p:nvPr>
            <p:ph type="body" idx="1"/>
          </p:nvPr>
        </p:nvSpPr>
        <p:spPr>
          <a:xfrm>
            <a:off x="992188" y="1592263"/>
            <a:ext cx="7874000" cy="4337050"/>
          </a:xfrm>
        </p:spPr>
        <p:txBody>
          <a:bodyPr/>
          <a:lstStyle/>
          <a:p>
            <a:pPr eaLnBrk="1" hangingPunct="1"/>
            <a:r>
              <a:rPr lang="en-US"/>
              <a:t>Create an enquiry and add multiple actions “I, A and D” for the record</a:t>
            </a:r>
          </a:p>
        </p:txBody>
      </p:sp>
    </p:spTree>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t>Solution 4</a:t>
            </a:r>
          </a:p>
        </p:txBody>
      </p:sp>
      <p:sp>
        <p:nvSpPr>
          <p:cNvPr id="58371" name="Rectangle 3"/>
          <p:cNvSpPr>
            <a:spLocks noGrp="1" noChangeArrowheads="1"/>
          </p:cNvSpPr>
          <p:nvPr>
            <p:ph type="body" idx="1"/>
          </p:nvPr>
        </p:nvSpPr>
        <p:spPr>
          <a:xfrm>
            <a:off x="992188" y="1592263"/>
            <a:ext cx="7874000" cy="4337050"/>
          </a:xfrm>
        </p:spPr>
        <p:txBody>
          <a:bodyPr/>
          <a:lstStyle/>
          <a:p>
            <a:pPr eaLnBrk="1" hangingPunct="1"/>
            <a:r>
              <a:rPr lang="en-US"/>
              <a:t>Create an enquiry on the FT application</a:t>
            </a:r>
          </a:p>
          <a:p>
            <a:pPr eaLnBrk="1" hangingPunct="1"/>
            <a:r>
              <a:rPr lang="en-US"/>
              <a:t>Field Enquiry Name – Add the “Application name” “Actions I, A and D” “ID”</a:t>
            </a:r>
          </a:p>
          <a:p>
            <a:pPr eaLnBrk="1" hangingPunct="1"/>
            <a:r>
              <a:rPr lang="en-US"/>
              <a:t>Field Label Field – ID Position</a:t>
            </a:r>
          </a:p>
          <a:p>
            <a:pPr eaLnBrk="1" hangingPunct="1"/>
            <a:r>
              <a:rPr lang="en-US"/>
              <a:t>Gb Nxt Desc – Description that appears representing the fast path enquiry</a:t>
            </a:r>
          </a:p>
        </p:txBody>
      </p:sp>
    </p:spTree>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t>Solution 4</a:t>
            </a:r>
          </a:p>
        </p:txBody>
      </p:sp>
      <p:sp>
        <p:nvSpPr>
          <p:cNvPr id="59395" name="Rectangle 3"/>
          <p:cNvSpPr>
            <a:spLocks noGrp="1" noChangeArrowheads="1"/>
          </p:cNvSpPr>
          <p:nvPr>
            <p:ph type="body" idx="1"/>
          </p:nvPr>
        </p:nvSpPr>
        <p:spPr>
          <a:xfrm>
            <a:off x="992188" y="1592263"/>
            <a:ext cx="7874000" cy="4337050"/>
          </a:xfrm>
        </p:spPr>
        <p:txBody>
          <a:bodyPr/>
          <a:lstStyle/>
          <a:p>
            <a:pPr eaLnBrk="1" hangingPunct="1"/>
            <a:endParaRPr lang="en-US" dirty="0"/>
          </a:p>
        </p:txBody>
      </p:sp>
      <p:pic>
        <p:nvPicPr>
          <p:cNvPr id="6" name="Picture 5"/>
          <p:cNvPicPr/>
          <p:nvPr/>
        </p:nvPicPr>
        <p:blipFill>
          <a:blip r:embed="rId3" cstate="print"/>
          <a:srcRect t="6553" r="79694" b="9402"/>
          <a:stretch>
            <a:fillRect/>
          </a:stretch>
        </p:blipFill>
        <p:spPr bwMode="auto">
          <a:xfrm>
            <a:off x="992188" y="1240291"/>
            <a:ext cx="3344681" cy="4964566"/>
          </a:xfrm>
          <a:prstGeom prst="rect">
            <a:avLst/>
          </a:prstGeom>
          <a:noFill/>
          <a:ln w="9525">
            <a:noFill/>
            <a:miter lim="800000"/>
            <a:headEnd/>
            <a:tailEnd/>
          </a:ln>
        </p:spPr>
      </p:pic>
      <p:pic>
        <p:nvPicPr>
          <p:cNvPr id="7" name="Picture 6"/>
          <p:cNvPicPr/>
          <p:nvPr/>
        </p:nvPicPr>
        <p:blipFill>
          <a:blip r:embed="rId4" cstate="print"/>
          <a:srcRect t="6838" r="76442" b="9117"/>
          <a:stretch>
            <a:fillRect/>
          </a:stretch>
        </p:blipFill>
        <p:spPr bwMode="auto">
          <a:xfrm>
            <a:off x="4571999" y="1240291"/>
            <a:ext cx="4036424" cy="5147446"/>
          </a:xfrm>
          <a:prstGeom prst="rect">
            <a:avLst/>
          </a:prstGeom>
          <a:noFill/>
          <a:ln w="9525">
            <a:noFill/>
            <a:miter lim="800000"/>
            <a:headEnd/>
            <a:tailEnd/>
          </a:ln>
        </p:spPr>
      </p:pic>
      <p:sp>
        <p:nvSpPr>
          <p:cNvPr id="8" name="Rectangle 7"/>
          <p:cNvSpPr/>
          <p:nvPr/>
        </p:nvSpPr>
        <p:spPr bwMode="auto">
          <a:xfrm>
            <a:off x="1149531" y="1763486"/>
            <a:ext cx="3187338" cy="248194"/>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
        <p:nvSpPr>
          <p:cNvPr id="9" name="Rectangle 8"/>
          <p:cNvSpPr/>
          <p:nvPr/>
        </p:nvSpPr>
        <p:spPr bwMode="auto">
          <a:xfrm>
            <a:off x="4728754" y="4715691"/>
            <a:ext cx="3422469" cy="1580606"/>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Tree>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t>Solution 4</a:t>
            </a:r>
          </a:p>
        </p:txBody>
      </p:sp>
      <p:sp>
        <p:nvSpPr>
          <p:cNvPr id="60419" name="Rectangle 3"/>
          <p:cNvSpPr>
            <a:spLocks noGrp="1" noChangeArrowheads="1"/>
          </p:cNvSpPr>
          <p:nvPr>
            <p:ph type="body" idx="1"/>
          </p:nvPr>
        </p:nvSpPr>
        <p:spPr>
          <a:xfrm>
            <a:off x="730931" y="1097280"/>
            <a:ext cx="7874000" cy="4337050"/>
          </a:xfrm>
        </p:spPr>
        <p:txBody>
          <a:bodyPr/>
          <a:lstStyle/>
          <a:p>
            <a:pPr eaLnBrk="1" hangingPunct="1"/>
            <a:r>
              <a:rPr lang="en-US" dirty="0"/>
              <a:t>Output of the enquiry for Input operation appears as shown</a:t>
            </a:r>
          </a:p>
        </p:txBody>
      </p:sp>
      <p:pic>
        <p:nvPicPr>
          <p:cNvPr id="5" name="Picture 4"/>
          <p:cNvPicPr/>
          <p:nvPr/>
        </p:nvPicPr>
        <p:blipFill>
          <a:blip r:embed="rId2" cstate="print"/>
          <a:srcRect r="30449" b="52499"/>
          <a:stretch>
            <a:fillRect/>
          </a:stretch>
        </p:blipFill>
        <p:spPr bwMode="auto">
          <a:xfrm>
            <a:off x="730931" y="1589314"/>
            <a:ext cx="7874000" cy="4511040"/>
          </a:xfrm>
          <a:prstGeom prst="rect">
            <a:avLst/>
          </a:prstGeom>
          <a:noFill/>
          <a:ln w="9525">
            <a:noFill/>
            <a:miter lim="800000"/>
            <a:headEnd/>
            <a:tailEnd/>
          </a:ln>
        </p:spPr>
      </p:pic>
      <p:sp>
        <p:nvSpPr>
          <p:cNvPr id="6" name="Rectangle 5"/>
          <p:cNvSpPr/>
          <p:nvPr/>
        </p:nvSpPr>
        <p:spPr bwMode="auto">
          <a:xfrm>
            <a:off x="6766560" y="2625634"/>
            <a:ext cx="1838371" cy="744583"/>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Tree>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t>Solution 4</a:t>
            </a:r>
          </a:p>
        </p:txBody>
      </p:sp>
      <p:sp>
        <p:nvSpPr>
          <p:cNvPr id="61443" name="Rectangle 3"/>
          <p:cNvSpPr>
            <a:spLocks noGrp="1" noChangeArrowheads="1"/>
          </p:cNvSpPr>
          <p:nvPr>
            <p:ph type="body" idx="1"/>
          </p:nvPr>
        </p:nvSpPr>
        <p:spPr>
          <a:xfrm>
            <a:off x="992188" y="1592263"/>
            <a:ext cx="7874000" cy="4337050"/>
          </a:xfrm>
        </p:spPr>
        <p:txBody>
          <a:bodyPr/>
          <a:lstStyle/>
          <a:p>
            <a:pPr eaLnBrk="1" hangingPunct="1"/>
            <a:endParaRPr lang="en-US" dirty="0"/>
          </a:p>
        </p:txBody>
      </p:sp>
      <p:pic>
        <p:nvPicPr>
          <p:cNvPr id="7" name="Picture 6"/>
          <p:cNvPicPr/>
          <p:nvPr/>
        </p:nvPicPr>
        <p:blipFill>
          <a:blip r:embed="rId2" cstate="print"/>
          <a:srcRect r="52564" b="62678"/>
          <a:stretch>
            <a:fillRect/>
          </a:stretch>
        </p:blipFill>
        <p:spPr bwMode="auto">
          <a:xfrm>
            <a:off x="1581693" y="1557337"/>
            <a:ext cx="6334397" cy="2008823"/>
          </a:xfrm>
          <a:prstGeom prst="rect">
            <a:avLst/>
          </a:prstGeom>
          <a:noFill/>
          <a:ln w="9525">
            <a:noFill/>
            <a:miter lim="800000"/>
            <a:headEnd/>
            <a:tailEnd/>
          </a:ln>
        </p:spPr>
      </p:pic>
      <p:pic>
        <p:nvPicPr>
          <p:cNvPr id="8" name="Picture 7"/>
          <p:cNvPicPr/>
          <p:nvPr/>
        </p:nvPicPr>
        <p:blipFill>
          <a:blip r:embed="rId3" cstate="print"/>
          <a:srcRect r="65064" b="70085"/>
          <a:stretch>
            <a:fillRect/>
          </a:stretch>
        </p:blipFill>
        <p:spPr bwMode="auto">
          <a:xfrm>
            <a:off x="1581692" y="3781981"/>
            <a:ext cx="6334397" cy="2147331"/>
          </a:xfrm>
          <a:prstGeom prst="rect">
            <a:avLst/>
          </a:prstGeom>
          <a:noFill/>
          <a:ln w="9525">
            <a:noFill/>
            <a:miter lim="800000"/>
            <a:headEnd/>
            <a:tailEnd/>
          </a:ln>
        </p:spPr>
      </p:pic>
    </p:spTree>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Enquiry Creation</a:t>
            </a:r>
          </a:p>
        </p:txBody>
      </p:sp>
      <p:sp>
        <p:nvSpPr>
          <p:cNvPr id="14339" name="Rectangle 3"/>
          <p:cNvSpPr>
            <a:spLocks noGrp="1" noChangeArrowheads="1"/>
          </p:cNvSpPr>
          <p:nvPr>
            <p:ph type="body" idx="1"/>
          </p:nvPr>
        </p:nvSpPr>
        <p:spPr>
          <a:xfrm>
            <a:off x="783183" y="1084217"/>
            <a:ext cx="7874000" cy="4337050"/>
          </a:xfrm>
        </p:spPr>
        <p:txBody>
          <a:bodyPr/>
          <a:lstStyle/>
          <a:p>
            <a:pPr eaLnBrk="1" hangingPunct="1"/>
            <a:r>
              <a:rPr lang="en-US"/>
              <a:t>Enter “ENQUIRY, I” “ Enquiry Name” in command line &amp; Press Enter Key</a:t>
            </a:r>
          </a:p>
          <a:p>
            <a:pPr eaLnBrk="1" hangingPunct="1"/>
            <a:r>
              <a:rPr lang="en-US"/>
              <a:t>Input screen appears as shown</a:t>
            </a:r>
          </a:p>
        </p:txBody>
      </p:sp>
      <p:pic>
        <p:nvPicPr>
          <p:cNvPr id="6" name="Picture 5"/>
          <p:cNvPicPr/>
          <p:nvPr/>
        </p:nvPicPr>
        <p:blipFill>
          <a:blip r:embed="rId2" cstate="print"/>
          <a:srcRect r="58333" b="7692"/>
          <a:stretch>
            <a:fillRect/>
          </a:stretch>
        </p:blipFill>
        <p:spPr bwMode="auto">
          <a:xfrm>
            <a:off x="1044443" y="1859822"/>
            <a:ext cx="6780211" cy="4410349"/>
          </a:xfrm>
          <a:prstGeom prst="rect">
            <a:avLst/>
          </a:prstGeom>
          <a:noFill/>
          <a:ln w="9525">
            <a:noFill/>
            <a:miter lim="800000"/>
            <a:headEnd/>
            <a:tailEnd/>
          </a:ln>
        </p:spPr>
      </p:pic>
    </p:spTree>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t>Editing Live Record</a:t>
            </a:r>
          </a:p>
        </p:txBody>
      </p:sp>
      <p:sp>
        <p:nvSpPr>
          <p:cNvPr id="63491" name="Rectangle 3"/>
          <p:cNvSpPr>
            <a:spLocks noGrp="1" noChangeArrowheads="1"/>
          </p:cNvSpPr>
          <p:nvPr>
            <p:ph type="body" idx="1"/>
          </p:nvPr>
        </p:nvSpPr>
        <p:spPr>
          <a:xfrm>
            <a:off x="992188" y="1592263"/>
            <a:ext cx="7874000" cy="4337050"/>
          </a:xfrm>
        </p:spPr>
        <p:txBody>
          <a:bodyPr/>
          <a:lstStyle/>
          <a:p>
            <a:pPr eaLnBrk="1" hangingPunct="1"/>
            <a:r>
              <a:rPr lang="en-US"/>
              <a:t>Live records can be edited through enquiries using Fast Path Enquiries</a:t>
            </a:r>
          </a:p>
          <a:p>
            <a:pPr eaLnBrk="1" hangingPunct="1"/>
            <a:r>
              <a:rPr lang="en-US"/>
              <a:t>Use fields:</a:t>
            </a:r>
          </a:p>
          <a:p>
            <a:pPr lvl="1" eaLnBrk="1" hangingPunct="1"/>
            <a:r>
              <a:rPr lang="en-US"/>
              <a:t>Field Disp Type – Click on ‘EDIT’ from drop down</a:t>
            </a:r>
          </a:p>
          <a:p>
            <a:pPr lvl="1" eaLnBrk="1" hangingPunct="1"/>
            <a:r>
              <a:rPr lang="en-US"/>
              <a:t>Enquiry Name – Enter Enquiry Name followed by ‘I’</a:t>
            </a:r>
          </a:p>
          <a:p>
            <a:pPr lvl="1" eaLnBrk="1" hangingPunct="1"/>
            <a:r>
              <a:rPr lang="en-US"/>
              <a:t>Attributes – Click on ‘FASTPATH’</a:t>
            </a:r>
          </a:p>
          <a:p>
            <a:pPr lvl="1" eaLnBrk="1" hangingPunct="1"/>
            <a:endParaRPr lang="en-US"/>
          </a:p>
          <a:p>
            <a:pPr lvl="1" eaLnBrk="1" hangingPunct="1"/>
            <a:endParaRPr lang="en-US"/>
          </a:p>
          <a:p>
            <a:pPr lvl="1" eaLnBrk="1" hangingPunct="1"/>
            <a:endParaRPr lang="en-US"/>
          </a:p>
        </p:txBody>
      </p:sp>
    </p:spTree>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t>Editing Live Record</a:t>
            </a:r>
          </a:p>
        </p:txBody>
      </p:sp>
      <p:sp>
        <p:nvSpPr>
          <p:cNvPr id="64515" name="Rectangle 3"/>
          <p:cNvSpPr>
            <a:spLocks noGrp="1" noChangeArrowheads="1"/>
          </p:cNvSpPr>
          <p:nvPr>
            <p:ph type="body" idx="1"/>
          </p:nvPr>
        </p:nvSpPr>
        <p:spPr>
          <a:xfrm>
            <a:off x="992188" y="1592263"/>
            <a:ext cx="7874000" cy="4337050"/>
          </a:xfrm>
        </p:spPr>
        <p:txBody>
          <a:bodyPr/>
          <a:lstStyle/>
          <a:p>
            <a:pPr eaLnBrk="1" hangingPunct="1"/>
            <a:endParaRPr lang="en-US"/>
          </a:p>
        </p:txBody>
      </p:sp>
      <p:pic>
        <p:nvPicPr>
          <p:cNvPr id="5" name="Picture 4"/>
          <p:cNvPicPr/>
          <p:nvPr/>
        </p:nvPicPr>
        <p:blipFill>
          <a:blip r:embed="rId2" cstate="print"/>
          <a:srcRect r="65865" b="6268"/>
          <a:stretch>
            <a:fillRect/>
          </a:stretch>
        </p:blipFill>
        <p:spPr bwMode="auto">
          <a:xfrm>
            <a:off x="1528762" y="1339623"/>
            <a:ext cx="4166644" cy="4917486"/>
          </a:xfrm>
          <a:prstGeom prst="rect">
            <a:avLst/>
          </a:prstGeom>
          <a:noFill/>
          <a:ln w="9525">
            <a:noFill/>
            <a:miter lim="800000"/>
            <a:headEnd/>
            <a:tailEnd/>
          </a:ln>
        </p:spPr>
      </p:pic>
      <p:sp>
        <p:nvSpPr>
          <p:cNvPr id="6" name="Rectangle 5"/>
          <p:cNvSpPr/>
          <p:nvPr/>
        </p:nvSpPr>
        <p:spPr bwMode="auto">
          <a:xfrm>
            <a:off x="1528762" y="3526971"/>
            <a:ext cx="1358129" cy="195943"/>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
        <p:nvSpPr>
          <p:cNvPr id="7" name="Rectangle 6"/>
          <p:cNvSpPr/>
          <p:nvPr/>
        </p:nvSpPr>
        <p:spPr bwMode="auto">
          <a:xfrm>
            <a:off x="3187337" y="4336869"/>
            <a:ext cx="1789612" cy="169818"/>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
        <p:nvSpPr>
          <p:cNvPr id="8" name="TextBox 7"/>
          <p:cNvSpPr txBox="1"/>
          <p:nvPr/>
        </p:nvSpPr>
        <p:spPr>
          <a:xfrm>
            <a:off x="6074229" y="4036423"/>
            <a:ext cx="2791959" cy="461665"/>
          </a:xfrm>
          <a:prstGeom prst="rect">
            <a:avLst/>
          </a:prstGeom>
          <a:noFill/>
        </p:spPr>
        <p:txBody>
          <a:bodyPr wrap="square" rtlCol="0">
            <a:spAutoFit/>
          </a:bodyPr>
          <a:lstStyle/>
          <a:p>
            <a:r>
              <a:rPr lang="en-US" sz="1200" dirty="0"/>
              <a:t>To make the field editable in the enquiry</a:t>
            </a:r>
          </a:p>
        </p:txBody>
      </p:sp>
      <p:cxnSp>
        <p:nvCxnSpPr>
          <p:cNvPr id="10" name="Straight Arrow Connector 9"/>
          <p:cNvCxnSpPr/>
          <p:nvPr/>
        </p:nvCxnSpPr>
        <p:spPr bwMode="auto">
          <a:xfrm flipV="1">
            <a:off x="4859382" y="4258491"/>
            <a:ext cx="1214847" cy="1612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t>Example 5</a:t>
            </a:r>
          </a:p>
        </p:txBody>
      </p:sp>
      <p:sp>
        <p:nvSpPr>
          <p:cNvPr id="65539" name="Rectangle 3"/>
          <p:cNvSpPr>
            <a:spLocks noGrp="1" noChangeArrowheads="1"/>
          </p:cNvSpPr>
          <p:nvPr>
            <p:ph type="body" idx="1"/>
          </p:nvPr>
        </p:nvSpPr>
        <p:spPr>
          <a:xfrm>
            <a:off x="992188" y="1592263"/>
            <a:ext cx="7874000" cy="4337050"/>
          </a:xfrm>
        </p:spPr>
        <p:txBody>
          <a:bodyPr/>
          <a:lstStyle/>
          <a:p>
            <a:pPr eaLnBrk="1" hangingPunct="1"/>
            <a:r>
              <a:rPr lang="en-US"/>
              <a:t>Create an enquiry for customer application to edit live record</a:t>
            </a:r>
          </a:p>
        </p:txBody>
      </p:sp>
    </p:spTree>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t>Solution 5</a:t>
            </a:r>
          </a:p>
        </p:txBody>
      </p:sp>
      <p:sp>
        <p:nvSpPr>
          <p:cNvPr id="66563" name="Rectangle 3"/>
          <p:cNvSpPr>
            <a:spLocks noGrp="1" noChangeArrowheads="1"/>
          </p:cNvSpPr>
          <p:nvPr>
            <p:ph type="body" idx="1"/>
          </p:nvPr>
        </p:nvSpPr>
        <p:spPr>
          <a:xfrm>
            <a:off x="992188" y="1592263"/>
            <a:ext cx="7874000" cy="4337050"/>
          </a:xfrm>
        </p:spPr>
        <p:txBody>
          <a:bodyPr/>
          <a:lstStyle/>
          <a:p>
            <a:pPr eaLnBrk="1" hangingPunct="1"/>
            <a:r>
              <a:rPr lang="en-US"/>
              <a:t>Create an enquiry for the Customer application</a:t>
            </a:r>
          </a:p>
          <a:p>
            <a:pPr lvl="1" eaLnBrk="1" hangingPunct="1"/>
            <a:r>
              <a:rPr lang="en-US"/>
              <a:t>Select EDIT in ‘Field Disp Type’ field</a:t>
            </a:r>
          </a:p>
          <a:p>
            <a:pPr lvl="1" eaLnBrk="1" hangingPunct="1"/>
            <a:r>
              <a:rPr lang="en-US"/>
              <a:t>Enter &lt;Enquiryname&gt; I &lt;Selectioncriteria&gt; in ‘Enquiry Name’ field</a:t>
            </a:r>
          </a:p>
          <a:p>
            <a:pPr lvl="1" eaLnBrk="1" hangingPunct="1"/>
            <a:r>
              <a:rPr lang="en-US"/>
              <a:t>Enter &lt;Selectioncriteria&gt; &lt;Currentenquiryposition&gt; in ‘Sel Crit’ field</a:t>
            </a:r>
          </a:p>
          <a:p>
            <a:pPr lvl="1" eaLnBrk="1" hangingPunct="1"/>
            <a:r>
              <a:rPr lang="en-US"/>
              <a:t>Select ‘FASTPATH in ‘Attributes’ field</a:t>
            </a:r>
          </a:p>
          <a:p>
            <a:pPr eaLnBrk="1" hangingPunct="1"/>
            <a:endParaRPr lang="en-US"/>
          </a:p>
        </p:txBody>
      </p:sp>
    </p:spTree>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t>Solution 5</a:t>
            </a:r>
          </a:p>
        </p:txBody>
      </p:sp>
      <p:sp>
        <p:nvSpPr>
          <p:cNvPr id="67587" name="Rectangle 3"/>
          <p:cNvSpPr>
            <a:spLocks noGrp="1" noChangeArrowheads="1"/>
          </p:cNvSpPr>
          <p:nvPr>
            <p:ph type="body" idx="1"/>
          </p:nvPr>
        </p:nvSpPr>
        <p:spPr>
          <a:xfrm>
            <a:off x="992188" y="1592263"/>
            <a:ext cx="7874000" cy="4337050"/>
          </a:xfrm>
        </p:spPr>
        <p:txBody>
          <a:bodyPr/>
          <a:lstStyle/>
          <a:p>
            <a:pPr eaLnBrk="1" hangingPunct="1"/>
            <a:endParaRPr lang="en-US"/>
          </a:p>
        </p:txBody>
      </p:sp>
      <p:pic>
        <p:nvPicPr>
          <p:cNvPr id="67588" name="Picture 5"/>
          <p:cNvPicPr>
            <a:picLocks noChangeAspect="1" noChangeArrowheads="1"/>
          </p:cNvPicPr>
          <p:nvPr/>
        </p:nvPicPr>
        <p:blipFill>
          <a:blip r:embed="rId2" cstate="print"/>
          <a:srcRect/>
          <a:stretch>
            <a:fillRect/>
          </a:stretch>
        </p:blipFill>
        <p:spPr bwMode="auto">
          <a:xfrm>
            <a:off x="2308225" y="1247775"/>
            <a:ext cx="4354513" cy="5268913"/>
          </a:xfrm>
          <a:prstGeom prst="rect">
            <a:avLst/>
          </a:prstGeom>
          <a:noFill/>
          <a:ln w="19050">
            <a:solidFill>
              <a:srgbClr val="0000FF"/>
            </a:solidFill>
            <a:miter lim="800000"/>
            <a:headEnd/>
            <a:tailEnd/>
          </a:ln>
        </p:spPr>
      </p:pic>
    </p:spTree>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t>Solution 5</a:t>
            </a:r>
          </a:p>
        </p:txBody>
      </p:sp>
      <p:sp>
        <p:nvSpPr>
          <p:cNvPr id="68611" name="Rectangle 3"/>
          <p:cNvSpPr>
            <a:spLocks noGrp="1" noChangeArrowheads="1"/>
          </p:cNvSpPr>
          <p:nvPr>
            <p:ph type="body" idx="1"/>
          </p:nvPr>
        </p:nvSpPr>
        <p:spPr>
          <a:xfrm>
            <a:off x="992188" y="1592263"/>
            <a:ext cx="7874000" cy="4337050"/>
          </a:xfrm>
        </p:spPr>
        <p:txBody>
          <a:bodyPr/>
          <a:lstStyle/>
          <a:p>
            <a:pPr eaLnBrk="1" hangingPunct="1"/>
            <a:r>
              <a:rPr lang="en-US"/>
              <a:t>Output of enquiry appears as shown</a:t>
            </a:r>
          </a:p>
          <a:p>
            <a:pPr eaLnBrk="1" hangingPunct="1"/>
            <a:r>
              <a:rPr lang="en-US"/>
              <a:t>Select the required record to be edited, by clicking on the  check box</a:t>
            </a:r>
          </a:p>
          <a:p>
            <a:pPr eaLnBrk="1" hangingPunct="1"/>
            <a:r>
              <a:rPr lang="en-US"/>
              <a:t>Click on the text box to edit the field</a:t>
            </a:r>
          </a:p>
          <a:p>
            <a:pPr eaLnBrk="1" hangingPunct="1"/>
            <a:r>
              <a:rPr lang="en-US"/>
              <a:t>Press Enter key/Display icon</a:t>
            </a:r>
          </a:p>
        </p:txBody>
      </p:sp>
      <p:pic>
        <p:nvPicPr>
          <p:cNvPr id="68612" name="Picture 5"/>
          <p:cNvPicPr>
            <a:picLocks noChangeAspect="1" noChangeArrowheads="1"/>
          </p:cNvPicPr>
          <p:nvPr/>
        </p:nvPicPr>
        <p:blipFill>
          <a:blip r:embed="rId2" cstate="print"/>
          <a:srcRect b="23796"/>
          <a:stretch>
            <a:fillRect/>
          </a:stretch>
        </p:blipFill>
        <p:spPr bwMode="auto">
          <a:xfrm>
            <a:off x="2249488" y="4013200"/>
            <a:ext cx="5022850" cy="2317750"/>
          </a:xfrm>
          <a:prstGeom prst="rect">
            <a:avLst/>
          </a:prstGeom>
          <a:noFill/>
          <a:ln w="19050">
            <a:solidFill>
              <a:srgbClr val="0000FF"/>
            </a:solidFill>
            <a:miter lim="800000"/>
            <a:headEnd/>
            <a:tailEnd/>
          </a:ln>
        </p:spPr>
      </p:pic>
    </p:spTree>
  </p:cSld>
  <p:clrMapOvr>
    <a:masterClrMapping/>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t>Solution 5</a:t>
            </a:r>
          </a:p>
        </p:txBody>
      </p:sp>
      <p:sp>
        <p:nvSpPr>
          <p:cNvPr id="69635" name="Rectangle 3"/>
          <p:cNvSpPr>
            <a:spLocks noGrp="1" noChangeArrowheads="1"/>
          </p:cNvSpPr>
          <p:nvPr>
            <p:ph type="body" idx="1"/>
          </p:nvPr>
        </p:nvSpPr>
        <p:spPr>
          <a:xfrm>
            <a:off x="992188" y="1592263"/>
            <a:ext cx="7874000" cy="4337050"/>
          </a:xfrm>
        </p:spPr>
        <p:txBody>
          <a:bodyPr/>
          <a:lstStyle/>
          <a:p>
            <a:pPr eaLnBrk="1" hangingPunct="1"/>
            <a:r>
              <a:rPr lang="en-US"/>
              <a:t>Message appears as shown, if the field is updated successfully</a:t>
            </a:r>
          </a:p>
          <a:p>
            <a:pPr eaLnBrk="1" hangingPunct="1"/>
            <a:r>
              <a:rPr lang="en-US"/>
              <a:t>Change of color in signal icon to Green color indicates successful updation of the edited field in the record</a:t>
            </a:r>
          </a:p>
        </p:txBody>
      </p:sp>
      <p:pic>
        <p:nvPicPr>
          <p:cNvPr id="69636" name="Picture 6"/>
          <p:cNvPicPr>
            <a:picLocks noChangeAspect="1" noChangeArrowheads="1"/>
          </p:cNvPicPr>
          <p:nvPr/>
        </p:nvPicPr>
        <p:blipFill>
          <a:blip r:embed="rId2" cstate="print"/>
          <a:srcRect r="64334"/>
          <a:stretch>
            <a:fillRect/>
          </a:stretch>
        </p:blipFill>
        <p:spPr bwMode="auto">
          <a:xfrm>
            <a:off x="1560513" y="3906838"/>
            <a:ext cx="1835150" cy="1157287"/>
          </a:xfrm>
          <a:prstGeom prst="rect">
            <a:avLst/>
          </a:prstGeom>
          <a:noFill/>
          <a:ln w="19050">
            <a:solidFill>
              <a:srgbClr val="0000FF"/>
            </a:solidFill>
            <a:miter lim="800000"/>
            <a:headEnd/>
            <a:tailEnd/>
          </a:ln>
        </p:spPr>
      </p:pic>
      <p:pic>
        <p:nvPicPr>
          <p:cNvPr id="69637" name="Picture 7"/>
          <p:cNvPicPr>
            <a:picLocks noChangeAspect="1" noChangeArrowheads="1"/>
          </p:cNvPicPr>
          <p:nvPr/>
        </p:nvPicPr>
        <p:blipFill>
          <a:blip r:embed="rId3" cstate="print"/>
          <a:srcRect/>
          <a:stretch>
            <a:fillRect/>
          </a:stretch>
        </p:blipFill>
        <p:spPr bwMode="auto">
          <a:xfrm>
            <a:off x="3673475" y="3387725"/>
            <a:ext cx="4584700" cy="2981325"/>
          </a:xfrm>
          <a:prstGeom prst="rect">
            <a:avLst/>
          </a:prstGeom>
          <a:noFill/>
          <a:ln w="19050">
            <a:solidFill>
              <a:srgbClr val="0000FF"/>
            </a:solidFill>
            <a:miter lim="800000"/>
            <a:headEnd/>
            <a:tailEnd/>
          </a:ln>
        </p:spPr>
      </p:pic>
    </p:spTree>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t>Solution 5</a:t>
            </a:r>
          </a:p>
        </p:txBody>
      </p:sp>
      <p:sp>
        <p:nvSpPr>
          <p:cNvPr id="70659" name="Rectangle 3"/>
          <p:cNvSpPr>
            <a:spLocks noGrp="1" noChangeArrowheads="1"/>
          </p:cNvSpPr>
          <p:nvPr>
            <p:ph type="body" idx="1"/>
          </p:nvPr>
        </p:nvSpPr>
        <p:spPr>
          <a:xfrm>
            <a:off x="992188" y="1592263"/>
            <a:ext cx="7874000" cy="4337050"/>
          </a:xfrm>
        </p:spPr>
        <p:txBody>
          <a:bodyPr/>
          <a:lstStyle/>
          <a:p>
            <a:pPr eaLnBrk="1" hangingPunct="1"/>
            <a:r>
              <a:rPr lang="en-US"/>
              <a:t>Error appears as shown, if the field is not updated successfully</a:t>
            </a:r>
          </a:p>
          <a:p>
            <a:pPr eaLnBrk="1" hangingPunct="1"/>
            <a:r>
              <a:rPr lang="en-US"/>
              <a:t>Change of color in signal icon to Red color indicates  updation of the edited field in the record is not successful</a:t>
            </a:r>
          </a:p>
          <a:p>
            <a:pPr eaLnBrk="1" hangingPunct="1"/>
            <a:endParaRPr lang="en-US"/>
          </a:p>
        </p:txBody>
      </p:sp>
      <p:pic>
        <p:nvPicPr>
          <p:cNvPr id="70660" name="Picture 6"/>
          <p:cNvPicPr>
            <a:picLocks noChangeAspect="1" noChangeArrowheads="1"/>
          </p:cNvPicPr>
          <p:nvPr/>
        </p:nvPicPr>
        <p:blipFill>
          <a:blip r:embed="rId2" cstate="print"/>
          <a:srcRect r="11072"/>
          <a:stretch>
            <a:fillRect/>
          </a:stretch>
        </p:blipFill>
        <p:spPr bwMode="auto">
          <a:xfrm>
            <a:off x="1058863" y="3860800"/>
            <a:ext cx="3149600" cy="1219200"/>
          </a:xfrm>
          <a:prstGeom prst="rect">
            <a:avLst/>
          </a:prstGeom>
          <a:noFill/>
          <a:ln w="19050">
            <a:solidFill>
              <a:srgbClr val="0000FF"/>
            </a:solidFill>
            <a:miter lim="800000"/>
            <a:headEnd/>
            <a:tailEnd/>
          </a:ln>
        </p:spPr>
      </p:pic>
      <p:pic>
        <p:nvPicPr>
          <p:cNvPr id="70661" name="Picture 7"/>
          <p:cNvPicPr>
            <a:picLocks noChangeAspect="1" noChangeArrowheads="1"/>
          </p:cNvPicPr>
          <p:nvPr/>
        </p:nvPicPr>
        <p:blipFill>
          <a:blip r:embed="rId3" cstate="print"/>
          <a:srcRect/>
          <a:stretch>
            <a:fillRect/>
          </a:stretch>
        </p:blipFill>
        <p:spPr bwMode="auto">
          <a:xfrm>
            <a:off x="4292600" y="3432175"/>
            <a:ext cx="4473575" cy="2859088"/>
          </a:xfrm>
          <a:prstGeom prst="rect">
            <a:avLst/>
          </a:prstGeom>
          <a:noFill/>
          <a:ln w="19050">
            <a:solidFill>
              <a:srgbClr val="0000FF"/>
            </a:solidFill>
            <a:miter lim="800000"/>
            <a:headEnd/>
            <a:tailEnd/>
          </a:ln>
        </p:spPr>
      </p:pic>
    </p:spTree>
  </p:cSld>
  <p:clrMapOvr>
    <a:masterClrMapping/>
  </p:clrMapOvr>
  <p:transition>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Images in Enquiry</a:t>
            </a:r>
          </a:p>
        </p:txBody>
      </p:sp>
      <p:sp>
        <p:nvSpPr>
          <p:cNvPr id="28675" name="Rectangle 3"/>
          <p:cNvSpPr>
            <a:spLocks noGrp="1" noChangeArrowheads="1"/>
          </p:cNvSpPr>
          <p:nvPr>
            <p:ph type="body" idx="1"/>
          </p:nvPr>
        </p:nvSpPr>
        <p:spPr>
          <a:xfrm>
            <a:off x="642938" y="1285875"/>
            <a:ext cx="7772400" cy="4800600"/>
          </a:xfrm>
        </p:spPr>
        <p:txBody>
          <a:bodyPr/>
          <a:lstStyle/>
          <a:p>
            <a:r>
              <a:rPr lang="en-US" sz="1800"/>
              <a:t>Create an enquiry based on the Account application that displays the fields </a:t>
            </a:r>
          </a:p>
          <a:p>
            <a:pPr lvl="1"/>
            <a:r>
              <a:rPr lang="en-US"/>
              <a:t>ID</a:t>
            </a:r>
          </a:p>
          <a:p>
            <a:pPr lvl="1"/>
            <a:r>
              <a:rPr lang="en-US"/>
              <a:t>CATEGORY</a:t>
            </a:r>
          </a:p>
          <a:p>
            <a:pPr lvl="1"/>
            <a:r>
              <a:rPr lang="en-US"/>
              <a:t>CURRENCY</a:t>
            </a:r>
          </a:p>
          <a:p>
            <a:pPr lvl="1"/>
            <a:r>
              <a:rPr lang="en-US"/>
              <a:t>WORKING.BALANCE</a:t>
            </a:r>
          </a:p>
          <a:p>
            <a:pPr lvl="1"/>
            <a:endParaRPr lang="en-US"/>
          </a:p>
          <a:p>
            <a:r>
              <a:rPr lang="en-US" sz="1800"/>
              <a:t>The enquiry must display an image in the first column (indicating critical) if the balance is below 1000</a:t>
            </a:r>
          </a:p>
        </p:txBody>
      </p:sp>
      <p:sp>
        <p:nvSpPr>
          <p:cNvPr id="28676" name="Slide Number Placeholder 3"/>
          <p:cNvSpPr>
            <a:spLocks noGrp="1"/>
          </p:cNvSpPr>
          <p:nvPr>
            <p:ph type="sldNum" sz="quarter" idx="10"/>
          </p:nvPr>
        </p:nvSpPr>
        <p:spPr>
          <a:noFill/>
        </p:spPr>
        <p:txBody>
          <a:bodyPr/>
          <a:lstStyle/>
          <a:p>
            <a:r>
              <a:rPr lang="en-GB">
                <a:latin typeface="Arial" pitchFamily="34" charset="0"/>
              </a:rPr>
              <a:t>Slide </a:t>
            </a:r>
            <a:fld id="{A2265E1D-AF71-4E36-AA39-E2941B95F076}" type="slidenum">
              <a:rPr lang="en-GB" smtClean="0">
                <a:latin typeface="Arial" pitchFamily="34" charset="0"/>
              </a:rPr>
              <a:pPr/>
              <a:t>57</a:t>
            </a:fld>
            <a:endParaRPr lang="en-GB">
              <a:latin typeface="Arial" pitchFamily="34" charset="0"/>
            </a:endParaRPr>
          </a:p>
        </p:txBody>
      </p:sp>
      <p:pic>
        <p:nvPicPr>
          <p:cNvPr id="28677" name="Picture 5" descr="26.PNG"/>
          <p:cNvPicPr>
            <a:picLocks noChangeAspect="1"/>
          </p:cNvPicPr>
          <p:nvPr/>
        </p:nvPicPr>
        <p:blipFill>
          <a:blip r:embed="rId3" cstate="print"/>
          <a:srcRect/>
          <a:stretch>
            <a:fillRect/>
          </a:stretch>
        </p:blipFill>
        <p:spPr bwMode="auto">
          <a:xfrm>
            <a:off x="2463800" y="4071938"/>
            <a:ext cx="4216400" cy="2333625"/>
          </a:xfrm>
          <a:prstGeom prst="rect">
            <a:avLst/>
          </a:prstGeom>
          <a:noFill/>
          <a:ln w="9525">
            <a:solidFill>
              <a:schemeClr val="accent2"/>
            </a:solidFill>
            <a:miter lim="800000"/>
            <a:headEnd/>
            <a:tailEnd/>
          </a:ln>
        </p:spPr>
      </p:pic>
    </p:spTree>
  </p:cSld>
  <p:clrMapOvr>
    <a:masterClrMapping/>
  </p:clrMapOvr>
  <p:transition>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Create the Enquiry</a:t>
            </a:r>
          </a:p>
        </p:txBody>
      </p:sp>
      <p:sp>
        <p:nvSpPr>
          <p:cNvPr id="29699" name="Slide Number Placeholder 3"/>
          <p:cNvSpPr>
            <a:spLocks noGrp="1"/>
          </p:cNvSpPr>
          <p:nvPr>
            <p:ph type="sldNum" sz="quarter" idx="10"/>
          </p:nvPr>
        </p:nvSpPr>
        <p:spPr>
          <a:noFill/>
        </p:spPr>
        <p:txBody>
          <a:bodyPr/>
          <a:lstStyle/>
          <a:p>
            <a:r>
              <a:rPr lang="en-GB">
                <a:latin typeface="Arial" pitchFamily="34" charset="0"/>
              </a:rPr>
              <a:t>Slide </a:t>
            </a:r>
            <a:fld id="{25A95A5F-EF9F-48B1-B9F3-B4EC69804F45}" type="slidenum">
              <a:rPr lang="en-GB" smtClean="0">
                <a:latin typeface="Arial" pitchFamily="34" charset="0"/>
              </a:rPr>
              <a:pPr/>
              <a:t>58</a:t>
            </a:fld>
            <a:endParaRPr lang="en-GB">
              <a:latin typeface="Arial" pitchFamily="34" charset="0"/>
            </a:endParaRPr>
          </a:p>
        </p:txBody>
      </p:sp>
      <p:pic>
        <p:nvPicPr>
          <p:cNvPr id="29700" name="Picture 5" descr="27.PNG"/>
          <p:cNvPicPr>
            <a:picLocks noChangeAspect="1"/>
          </p:cNvPicPr>
          <p:nvPr/>
        </p:nvPicPr>
        <p:blipFill>
          <a:blip r:embed="rId3" cstate="print"/>
          <a:srcRect/>
          <a:stretch>
            <a:fillRect/>
          </a:stretch>
        </p:blipFill>
        <p:spPr bwMode="auto">
          <a:xfrm>
            <a:off x="1857375" y="1785938"/>
            <a:ext cx="5529263" cy="3214687"/>
          </a:xfrm>
          <a:prstGeom prst="rect">
            <a:avLst/>
          </a:prstGeom>
          <a:noFill/>
          <a:ln w="9525">
            <a:solidFill>
              <a:schemeClr val="accent2"/>
            </a:solidFill>
            <a:miter lim="800000"/>
            <a:headEnd/>
            <a:tailEnd/>
          </a:ln>
        </p:spPr>
      </p:pic>
    </p:spTree>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Enquiry Creation – Fields</a:t>
            </a:r>
          </a:p>
        </p:txBody>
      </p:sp>
      <p:sp>
        <p:nvSpPr>
          <p:cNvPr id="15363" name="Rectangle 3"/>
          <p:cNvSpPr>
            <a:spLocks noGrp="1" noChangeArrowheads="1"/>
          </p:cNvSpPr>
          <p:nvPr>
            <p:ph type="body" idx="1"/>
          </p:nvPr>
        </p:nvSpPr>
        <p:spPr>
          <a:xfrm>
            <a:off x="992188" y="1592263"/>
            <a:ext cx="7874000" cy="4337050"/>
          </a:xfrm>
        </p:spPr>
        <p:txBody>
          <a:bodyPr/>
          <a:lstStyle/>
          <a:p>
            <a:pPr eaLnBrk="1" hangingPunct="1"/>
            <a:r>
              <a:rPr lang="en-US"/>
              <a:t>Page Size – Indicates variable portion of the screen used to display the enquiry pages </a:t>
            </a:r>
          </a:p>
          <a:p>
            <a:pPr eaLnBrk="1" hangingPunct="1"/>
            <a:r>
              <a:rPr lang="en-US"/>
              <a:t>File Name – Enter valid application name</a:t>
            </a:r>
          </a:p>
          <a:p>
            <a:pPr eaLnBrk="1" hangingPunct="1"/>
            <a:r>
              <a:rPr lang="en-US"/>
              <a:t>Field Name – Enter valid field name of the above application</a:t>
            </a:r>
          </a:p>
          <a:p>
            <a:pPr eaLnBrk="1" hangingPunct="1"/>
            <a:r>
              <a:rPr lang="en-US"/>
              <a:t>Column – Enter column on which the field has to be displayed</a:t>
            </a:r>
          </a:p>
          <a:p>
            <a:pPr eaLnBrk="1" hangingPunct="1"/>
            <a:endParaRPr lang="en-US"/>
          </a:p>
        </p:txBody>
      </p:sp>
    </p:spTree>
  </p:cSld>
  <p:clrMapOvr>
    <a:masterClrMapping/>
  </p:clrMapOvr>
  <p:transition>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Create the Enquiry</a:t>
            </a:r>
          </a:p>
        </p:txBody>
      </p:sp>
      <p:sp>
        <p:nvSpPr>
          <p:cNvPr id="3" name="Content Placeholder 2"/>
          <p:cNvSpPr>
            <a:spLocks noGrp="1"/>
          </p:cNvSpPr>
          <p:nvPr>
            <p:ph sz="half" idx="2"/>
          </p:nvPr>
        </p:nvSpPr>
        <p:spPr>
          <a:xfrm>
            <a:off x="2670463" y="5694218"/>
            <a:ext cx="5259821" cy="288347"/>
          </a:xfrm>
        </p:spPr>
        <p:txBody>
          <a:bodyPr/>
          <a:lstStyle/>
          <a:p>
            <a:r>
              <a:rPr lang="en-US" sz="1400" dirty="0"/>
              <a:t>The actual path where the images are available in the server is : </a:t>
            </a:r>
          </a:p>
          <a:p>
            <a:r>
              <a:rPr lang="en-US" sz="1400" dirty="0"/>
              <a:t>"../</a:t>
            </a:r>
            <a:r>
              <a:rPr lang="en-US" sz="1400" dirty="0" err="1"/>
              <a:t>plaf</a:t>
            </a:r>
            <a:r>
              <a:rPr lang="en-US" sz="1400" dirty="0"/>
              <a:t>/images/default/enquiry/critical.gif"</a:t>
            </a:r>
          </a:p>
        </p:txBody>
      </p:sp>
      <p:sp>
        <p:nvSpPr>
          <p:cNvPr id="30723" name="Slide Number Placeholder 3"/>
          <p:cNvSpPr>
            <a:spLocks noGrp="1"/>
          </p:cNvSpPr>
          <p:nvPr>
            <p:ph type="sldNum" sz="quarter" idx="10"/>
          </p:nvPr>
        </p:nvSpPr>
        <p:spPr>
          <a:noFill/>
        </p:spPr>
        <p:txBody>
          <a:bodyPr/>
          <a:lstStyle/>
          <a:p>
            <a:r>
              <a:rPr lang="en-GB">
                <a:latin typeface="Arial" pitchFamily="34" charset="0"/>
              </a:rPr>
              <a:t>Slide </a:t>
            </a:r>
            <a:fld id="{E414402B-FF53-4559-85D4-D93B698E7F10}" type="slidenum">
              <a:rPr lang="en-GB" smtClean="0">
                <a:latin typeface="Arial" pitchFamily="34" charset="0"/>
              </a:rPr>
              <a:pPr/>
              <a:t>59</a:t>
            </a:fld>
            <a:endParaRPr lang="en-GB">
              <a:latin typeface="Arial" pitchFamily="34" charset="0"/>
            </a:endParaRPr>
          </a:p>
        </p:txBody>
      </p:sp>
      <p:pic>
        <p:nvPicPr>
          <p:cNvPr id="30724" name="Picture 15" descr="28.PNG"/>
          <p:cNvPicPr>
            <a:picLocks noChangeAspect="1"/>
          </p:cNvPicPr>
          <p:nvPr/>
        </p:nvPicPr>
        <p:blipFill>
          <a:blip r:embed="rId3" cstate="print"/>
          <a:srcRect/>
          <a:stretch>
            <a:fillRect/>
          </a:stretch>
        </p:blipFill>
        <p:spPr bwMode="auto">
          <a:xfrm>
            <a:off x="1477530" y="1059872"/>
            <a:ext cx="4714875" cy="4516582"/>
          </a:xfrm>
          <a:prstGeom prst="rect">
            <a:avLst/>
          </a:prstGeom>
          <a:noFill/>
          <a:ln w="9525">
            <a:solidFill>
              <a:schemeClr val="accent2"/>
            </a:solidFill>
            <a:miter lim="800000"/>
            <a:headEnd/>
            <a:tailEnd/>
          </a:ln>
        </p:spPr>
      </p:pic>
      <p:sp>
        <p:nvSpPr>
          <p:cNvPr id="17" name="Rectangle 16"/>
          <p:cNvSpPr/>
          <p:nvPr/>
        </p:nvSpPr>
        <p:spPr>
          <a:xfrm>
            <a:off x="1530784" y="3071813"/>
            <a:ext cx="2286000" cy="5000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8" name="Rectangle 17"/>
          <p:cNvSpPr/>
          <p:nvPr/>
        </p:nvSpPr>
        <p:spPr>
          <a:xfrm>
            <a:off x="1530784" y="3580968"/>
            <a:ext cx="4155064" cy="5715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9" name="Rectangle 18"/>
          <p:cNvSpPr/>
          <p:nvPr/>
        </p:nvSpPr>
        <p:spPr>
          <a:xfrm>
            <a:off x="1530784" y="4162859"/>
            <a:ext cx="4071937" cy="7858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childTnLst>
                                </p:cTn>
                              </p:par>
                            </p:childTnLst>
                          </p:cTn>
                        </p:par>
                        <p:par>
                          <p:cTn id="9" fill="hold">
                            <p:stCondLst>
                              <p:cond delay="1500"/>
                            </p:stCondLst>
                            <p:childTnLst>
                              <p:par>
                                <p:cTn id="10" presetID="17" presetClass="entr" presetSubtype="1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strVal val="#ppt_h"/>
                                          </p:val>
                                        </p:tav>
                                        <p:tav tm="100000">
                                          <p:val>
                                            <p:strVal val="#ppt_h"/>
                                          </p:val>
                                        </p:tav>
                                      </p:tavLst>
                                    </p:anim>
                                  </p:childTnLst>
                                </p:cTn>
                              </p:par>
                            </p:childTnLst>
                          </p:cTn>
                        </p:par>
                        <p:par>
                          <p:cTn id="14" fill="hold">
                            <p:stCondLst>
                              <p:cond delay="2500"/>
                            </p:stCondLst>
                            <p:childTnLst>
                              <p:par>
                                <p:cTn id="15" presetID="17" presetClass="entr" presetSubtype="1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Create the Enquiry</a:t>
            </a:r>
          </a:p>
        </p:txBody>
      </p:sp>
      <p:sp>
        <p:nvSpPr>
          <p:cNvPr id="31747" name="Rectangle 3"/>
          <p:cNvSpPr>
            <a:spLocks noGrp="1" noChangeArrowheads="1"/>
          </p:cNvSpPr>
          <p:nvPr>
            <p:ph type="body" idx="1"/>
          </p:nvPr>
        </p:nvSpPr>
        <p:spPr>
          <a:xfrm>
            <a:off x="571500" y="928688"/>
            <a:ext cx="7929563" cy="4857750"/>
          </a:xfrm>
        </p:spPr>
        <p:txBody>
          <a:bodyPr/>
          <a:lstStyle/>
          <a:p>
            <a:r>
              <a:rPr lang="en-US" sz="1800"/>
              <a:t>These are the fields that are actually going to be displayed after the ID</a:t>
            </a:r>
          </a:p>
        </p:txBody>
      </p:sp>
      <p:sp>
        <p:nvSpPr>
          <p:cNvPr id="31748" name="Slide Number Placeholder 3"/>
          <p:cNvSpPr>
            <a:spLocks noGrp="1"/>
          </p:cNvSpPr>
          <p:nvPr>
            <p:ph type="sldNum" sz="quarter" idx="10"/>
          </p:nvPr>
        </p:nvSpPr>
        <p:spPr>
          <a:noFill/>
        </p:spPr>
        <p:txBody>
          <a:bodyPr/>
          <a:lstStyle/>
          <a:p>
            <a:r>
              <a:rPr lang="en-GB">
                <a:latin typeface="Arial" pitchFamily="34" charset="0"/>
              </a:rPr>
              <a:t>Slide </a:t>
            </a:r>
            <a:fld id="{811E38C7-360C-4B18-A95C-09584F8155C5}" type="slidenum">
              <a:rPr lang="en-GB" smtClean="0">
                <a:latin typeface="Arial" pitchFamily="34" charset="0"/>
              </a:rPr>
              <a:pPr/>
              <a:t>60</a:t>
            </a:fld>
            <a:endParaRPr lang="en-GB">
              <a:latin typeface="Arial" pitchFamily="34" charset="0"/>
            </a:endParaRPr>
          </a:p>
        </p:txBody>
      </p:sp>
      <p:pic>
        <p:nvPicPr>
          <p:cNvPr id="31749" name="Picture 7" descr="29.PNG"/>
          <p:cNvPicPr>
            <a:picLocks noChangeAspect="1"/>
          </p:cNvPicPr>
          <p:nvPr/>
        </p:nvPicPr>
        <p:blipFill>
          <a:blip r:embed="rId3" cstate="print"/>
          <a:srcRect/>
          <a:stretch>
            <a:fillRect/>
          </a:stretch>
        </p:blipFill>
        <p:spPr bwMode="auto">
          <a:xfrm>
            <a:off x="2392363" y="1357313"/>
            <a:ext cx="4359275" cy="5121275"/>
          </a:xfrm>
          <a:prstGeom prst="rect">
            <a:avLst/>
          </a:prstGeom>
          <a:noFill/>
          <a:ln w="9525">
            <a:solidFill>
              <a:schemeClr val="accent2"/>
            </a:solidFill>
            <a:miter lim="800000"/>
            <a:headEnd/>
            <a:tailEnd/>
          </a:ln>
        </p:spPr>
      </p:pic>
    </p:spTree>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Output</a:t>
            </a:r>
          </a:p>
        </p:txBody>
      </p:sp>
      <p:sp>
        <p:nvSpPr>
          <p:cNvPr id="32771" name="Slide Number Placeholder 3"/>
          <p:cNvSpPr>
            <a:spLocks noGrp="1"/>
          </p:cNvSpPr>
          <p:nvPr>
            <p:ph type="sldNum" sz="quarter" idx="10"/>
          </p:nvPr>
        </p:nvSpPr>
        <p:spPr>
          <a:noFill/>
        </p:spPr>
        <p:txBody>
          <a:bodyPr/>
          <a:lstStyle/>
          <a:p>
            <a:r>
              <a:rPr lang="en-GB">
                <a:latin typeface="Arial" pitchFamily="34" charset="0"/>
              </a:rPr>
              <a:t>Slide </a:t>
            </a:r>
            <a:fld id="{F7686910-BD5D-4250-8293-8D6B87BC552D}" type="slidenum">
              <a:rPr lang="en-GB" smtClean="0">
                <a:latin typeface="Arial" pitchFamily="34" charset="0"/>
              </a:rPr>
              <a:pPr/>
              <a:t>61</a:t>
            </a:fld>
            <a:endParaRPr lang="en-GB">
              <a:latin typeface="Arial" pitchFamily="34" charset="0"/>
            </a:endParaRPr>
          </a:p>
        </p:txBody>
      </p:sp>
      <p:sp>
        <p:nvSpPr>
          <p:cNvPr id="32772" name="TextBox 5"/>
          <p:cNvSpPr txBox="1">
            <a:spLocks noChangeArrowheads="1"/>
          </p:cNvSpPr>
          <p:nvPr/>
        </p:nvSpPr>
        <p:spPr bwMode="auto">
          <a:xfrm>
            <a:off x="4714875" y="2357438"/>
            <a:ext cx="285750" cy="307975"/>
          </a:xfrm>
          <a:prstGeom prst="rect">
            <a:avLst/>
          </a:prstGeom>
          <a:noFill/>
          <a:ln w="9525">
            <a:noFill/>
            <a:miter lim="800000"/>
            <a:headEnd/>
            <a:tailEnd/>
          </a:ln>
        </p:spPr>
        <p:txBody>
          <a:bodyPr>
            <a:spAutoFit/>
          </a:bodyPr>
          <a:lstStyle/>
          <a:p>
            <a:r>
              <a:rPr lang="en-US"/>
              <a:t>1</a:t>
            </a:r>
          </a:p>
        </p:txBody>
      </p:sp>
      <p:sp>
        <p:nvSpPr>
          <p:cNvPr id="32773" name="TextBox 6"/>
          <p:cNvSpPr txBox="1">
            <a:spLocks noChangeArrowheads="1"/>
          </p:cNvSpPr>
          <p:nvPr/>
        </p:nvSpPr>
        <p:spPr bwMode="auto">
          <a:xfrm>
            <a:off x="8143875" y="5214938"/>
            <a:ext cx="357188" cy="307975"/>
          </a:xfrm>
          <a:prstGeom prst="rect">
            <a:avLst/>
          </a:prstGeom>
          <a:noFill/>
          <a:ln w="9525">
            <a:noFill/>
            <a:miter lim="800000"/>
            <a:headEnd/>
            <a:tailEnd/>
          </a:ln>
        </p:spPr>
        <p:txBody>
          <a:bodyPr>
            <a:spAutoFit/>
          </a:bodyPr>
          <a:lstStyle/>
          <a:p>
            <a:r>
              <a:rPr lang="en-US"/>
              <a:t>2</a:t>
            </a:r>
          </a:p>
        </p:txBody>
      </p:sp>
      <p:pic>
        <p:nvPicPr>
          <p:cNvPr id="32775" name="Picture 8" descr="26.PNG"/>
          <p:cNvPicPr>
            <a:picLocks noChangeAspect="1"/>
          </p:cNvPicPr>
          <p:nvPr/>
        </p:nvPicPr>
        <p:blipFill>
          <a:blip r:embed="rId3" cstate="print"/>
          <a:srcRect/>
          <a:stretch>
            <a:fillRect/>
          </a:stretch>
        </p:blipFill>
        <p:spPr bwMode="auto">
          <a:xfrm>
            <a:off x="3643313" y="3500438"/>
            <a:ext cx="4386262" cy="2428875"/>
          </a:xfrm>
          <a:prstGeom prst="rect">
            <a:avLst/>
          </a:prstGeom>
          <a:noFill/>
          <a:ln w="9525">
            <a:solidFill>
              <a:schemeClr val="accent2"/>
            </a:solidFill>
            <a:miter lim="800000"/>
            <a:headEnd/>
            <a:tailEnd/>
          </a:ln>
        </p:spPr>
      </p:pic>
      <p:pic>
        <p:nvPicPr>
          <p:cNvPr id="4098" name="Picture 2" descr="30.PNG"/>
          <p:cNvPicPr>
            <a:picLocks noChangeAspect="1" noChangeArrowheads="1"/>
          </p:cNvPicPr>
          <p:nvPr/>
        </p:nvPicPr>
        <p:blipFill>
          <a:blip r:embed="rId4" cstate="print"/>
          <a:srcRect t="11374"/>
          <a:stretch>
            <a:fillRect/>
          </a:stretch>
        </p:blipFill>
        <p:spPr bwMode="auto">
          <a:xfrm>
            <a:off x="244475" y="1171852"/>
            <a:ext cx="4017963" cy="1900238"/>
          </a:xfrm>
          <a:prstGeom prst="rect">
            <a:avLst/>
          </a:prstGeom>
          <a:noFill/>
          <a:ln w="9525">
            <a:noFill/>
            <a:miter lim="800000"/>
            <a:headEnd/>
            <a:tailEnd/>
          </a:ln>
        </p:spPr>
      </p:pic>
    </p:spTree>
  </p:cSld>
  <p:clrMapOvr>
    <a:masterClrMapping/>
  </p:clrMapOvr>
  <p:transition>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dirty="0"/>
              <a:t>Why CSE?</a:t>
            </a:r>
          </a:p>
        </p:txBody>
      </p:sp>
      <p:sp>
        <p:nvSpPr>
          <p:cNvPr id="72707" name="Rectangle 3"/>
          <p:cNvSpPr>
            <a:spLocks noGrp="1" noChangeArrowheads="1"/>
          </p:cNvSpPr>
          <p:nvPr>
            <p:ph type="body" idx="1"/>
          </p:nvPr>
        </p:nvSpPr>
        <p:spPr>
          <a:xfrm>
            <a:off x="992188" y="1592263"/>
            <a:ext cx="7874000" cy="4337050"/>
          </a:xfrm>
        </p:spPr>
        <p:txBody>
          <a:bodyPr/>
          <a:lstStyle/>
          <a:p>
            <a:pPr eaLnBrk="1" hangingPunct="1"/>
            <a:r>
              <a:rPr lang="en-US"/>
              <a:t>CSE – Context Sensitive Enquiry</a:t>
            </a:r>
          </a:p>
          <a:p>
            <a:pPr eaLnBrk="1" hangingPunct="1"/>
            <a:r>
              <a:rPr lang="en-US"/>
              <a:t>Enquiries needs to be attached to</a:t>
            </a:r>
          </a:p>
          <a:p>
            <a:pPr lvl="1" eaLnBrk="1" hangingPunct="1"/>
            <a:r>
              <a:rPr lang="en-US"/>
              <a:t>	A particular application</a:t>
            </a:r>
          </a:p>
          <a:p>
            <a:pPr lvl="1" eaLnBrk="1" hangingPunct="1"/>
            <a:r>
              <a:rPr lang="en-US"/>
              <a:t>	A version of an application</a:t>
            </a:r>
          </a:p>
          <a:p>
            <a:pPr lvl="1" eaLnBrk="1" hangingPunct="1"/>
            <a:r>
              <a:rPr lang="en-US"/>
              <a:t>	A field in an application</a:t>
            </a:r>
          </a:p>
          <a:p>
            <a:pPr lvl="1" eaLnBrk="1" hangingPunct="1"/>
            <a:r>
              <a:rPr lang="en-US"/>
              <a:t>	A field in a version of an application</a:t>
            </a:r>
          </a:p>
        </p:txBody>
      </p:sp>
    </p:spTree>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dirty="0"/>
              <a:t>How CSE Works?</a:t>
            </a:r>
          </a:p>
        </p:txBody>
      </p:sp>
      <p:sp>
        <p:nvSpPr>
          <p:cNvPr id="73731" name="Rectangle 3"/>
          <p:cNvSpPr>
            <a:spLocks noGrp="1" noChangeArrowheads="1"/>
          </p:cNvSpPr>
          <p:nvPr>
            <p:ph type="body" idx="1"/>
          </p:nvPr>
        </p:nvSpPr>
        <p:spPr>
          <a:xfrm>
            <a:off x="992188" y="1592263"/>
            <a:ext cx="7874000" cy="4337050"/>
          </a:xfrm>
        </p:spPr>
        <p:txBody>
          <a:bodyPr/>
          <a:lstStyle/>
          <a:p>
            <a:pPr eaLnBrk="1" hangingPunct="1"/>
            <a:r>
              <a:rPr lang="en-US"/>
              <a:t>The ones attached to the application and version are launched, when the application / version is launched</a:t>
            </a:r>
          </a:p>
          <a:p>
            <a:pPr eaLnBrk="1" hangingPunct="1"/>
            <a:r>
              <a:rPr lang="en-US"/>
              <a:t>The ones attached to the field are launched, when user presses ENTER in the field</a:t>
            </a:r>
          </a:p>
          <a:p>
            <a:pPr eaLnBrk="1" hangingPunct="1"/>
            <a:endParaRPr lang="en-US"/>
          </a:p>
        </p:txBody>
      </p:sp>
    </p:spTree>
  </p:cSld>
  <p:clrMapOvr>
    <a:masterClrMapping/>
  </p:clrMapOvr>
  <p:transition>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t>CSE</a:t>
            </a:r>
          </a:p>
        </p:txBody>
      </p:sp>
      <p:sp>
        <p:nvSpPr>
          <p:cNvPr id="74755" name="Rectangle 3"/>
          <p:cNvSpPr>
            <a:spLocks noGrp="1" noChangeArrowheads="1"/>
          </p:cNvSpPr>
          <p:nvPr>
            <p:ph type="body" idx="1"/>
          </p:nvPr>
        </p:nvSpPr>
        <p:spPr>
          <a:xfrm>
            <a:off x="992188" y="1592263"/>
            <a:ext cx="7874000" cy="4337050"/>
          </a:xfrm>
        </p:spPr>
        <p:txBody>
          <a:bodyPr/>
          <a:lstStyle/>
          <a:p>
            <a:pPr eaLnBrk="1" hangingPunct="1"/>
            <a:r>
              <a:rPr lang="en-US" dirty="0"/>
              <a:t>ID</a:t>
            </a:r>
          </a:p>
          <a:p>
            <a:pPr lvl="1" eaLnBrk="1" hangingPunct="1"/>
            <a:r>
              <a:rPr lang="en-US" dirty="0"/>
              <a:t>For application level – </a:t>
            </a:r>
            <a:r>
              <a:rPr lang="en-US" dirty="0" err="1"/>
              <a:t>ApplicationName</a:t>
            </a:r>
            <a:endParaRPr lang="en-US" dirty="0"/>
          </a:p>
          <a:p>
            <a:pPr lvl="1" eaLnBrk="1" hangingPunct="1"/>
            <a:r>
              <a:rPr lang="en-US" dirty="0"/>
              <a:t>For a field in an application – </a:t>
            </a:r>
            <a:r>
              <a:rPr lang="en-US" dirty="0" err="1"/>
              <a:t>ApplicationName-FieldName</a:t>
            </a:r>
            <a:endParaRPr lang="en-US" dirty="0"/>
          </a:p>
          <a:p>
            <a:pPr lvl="1" eaLnBrk="1" hangingPunct="1"/>
            <a:r>
              <a:rPr lang="en-US" dirty="0"/>
              <a:t>For versions – </a:t>
            </a:r>
            <a:r>
              <a:rPr lang="en-US" dirty="0" err="1"/>
              <a:t>ApplicationName,VersionName</a:t>
            </a:r>
            <a:endParaRPr lang="en-US" dirty="0"/>
          </a:p>
          <a:p>
            <a:pPr lvl="1" eaLnBrk="1" hangingPunct="1"/>
            <a:r>
              <a:rPr lang="en-US" dirty="0"/>
              <a:t>For fields in a version – </a:t>
            </a:r>
            <a:r>
              <a:rPr lang="en-US" dirty="0" err="1"/>
              <a:t>ApplicationName,VersionName-FieldName</a:t>
            </a:r>
            <a:endParaRPr lang="en-US" dirty="0"/>
          </a:p>
        </p:txBody>
      </p:sp>
    </p:spTree>
  </p:cSld>
  <p:clrMapOvr>
    <a:masterClrMapping/>
  </p:clrMapOvr>
  <p:transition>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t>CSE</a:t>
            </a:r>
          </a:p>
        </p:txBody>
      </p:sp>
      <p:sp>
        <p:nvSpPr>
          <p:cNvPr id="75779" name="Rectangle 3"/>
          <p:cNvSpPr>
            <a:spLocks noGrp="1" noChangeArrowheads="1"/>
          </p:cNvSpPr>
          <p:nvPr>
            <p:ph type="body" idx="1"/>
          </p:nvPr>
        </p:nvSpPr>
        <p:spPr>
          <a:xfrm>
            <a:off x="992188" y="1592263"/>
            <a:ext cx="7874000" cy="4337050"/>
          </a:xfrm>
        </p:spPr>
        <p:txBody>
          <a:bodyPr/>
          <a:lstStyle/>
          <a:p>
            <a:pPr eaLnBrk="1" hangingPunct="1"/>
            <a:r>
              <a:rPr lang="en-US"/>
              <a:t>Field Name</a:t>
            </a:r>
          </a:p>
          <a:p>
            <a:pPr lvl="1" eaLnBrk="1" hangingPunct="1"/>
            <a:r>
              <a:rPr lang="en-US"/>
              <a:t>Description – Holds a general description</a:t>
            </a:r>
          </a:p>
          <a:p>
            <a:pPr lvl="1" eaLnBrk="1" hangingPunct="1"/>
            <a:r>
              <a:rPr lang="en-US"/>
              <a:t>Enquiry Name – A valid T24 Enquiry Name</a:t>
            </a:r>
          </a:p>
          <a:p>
            <a:pPr lvl="1" eaLnBrk="1" hangingPunct="1"/>
            <a:r>
              <a:rPr lang="en-US"/>
              <a:t>Sel Field – Selection field for the enquiry, if any</a:t>
            </a:r>
          </a:p>
          <a:p>
            <a:pPr lvl="1" eaLnBrk="1" hangingPunct="1"/>
            <a:r>
              <a:rPr lang="en-US"/>
              <a:t>Operand – To be used in the Enquiry to formulate a selection criteria, if any</a:t>
            </a:r>
          </a:p>
          <a:p>
            <a:pPr eaLnBrk="1" hangingPunct="1"/>
            <a:endParaRPr lang="en-US"/>
          </a:p>
        </p:txBody>
      </p:sp>
    </p:spTree>
  </p:cSld>
  <p:clrMapOvr>
    <a:masterClrMapping/>
  </p:clrMapOvr>
  <p:transition>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t>CSE</a:t>
            </a:r>
          </a:p>
        </p:txBody>
      </p:sp>
      <p:sp>
        <p:nvSpPr>
          <p:cNvPr id="76803" name="Rectangle 3"/>
          <p:cNvSpPr>
            <a:spLocks noGrp="1" noChangeArrowheads="1"/>
          </p:cNvSpPr>
          <p:nvPr>
            <p:ph type="body" idx="1"/>
          </p:nvPr>
        </p:nvSpPr>
        <p:spPr>
          <a:xfrm>
            <a:off x="992188" y="1592263"/>
            <a:ext cx="7874000" cy="4337050"/>
          </a:xfrm>
        </p:spPr>
        <p:txBody>
          <a:bodyPr/>
          <a:lstStyle/>
          <a:p>
            <a:pPr lvl="1" eaLnBrk="1" hangingPunct="1"/>
            <a:r>
              <a:rPr lang="en-US"/>
              <a:t>Target Frame – Used for composite screens</a:t>
            </a:r>
          </a:p>
          <a:p>
            <a:pPr lvl="1" eaLnBrk="1" hangingPunct="1"/>
            <a:r>
              <a:rPr lang="en-US"/>
              <a:t>Enq Desc – Description that will be displayed for the enquiry</a:t>
            </a:r>
          </a:p>
          <a:p>
            <a:pPr lvl="1" eaLnBrk="1" hangingPunct="1"/>
            <a:r>
              <a:rPr lang="en-US"/>
              <a:t>Auto Launch </a:t>
            </a:r>
          </a:p>
          <a:p>
            <a:pPr lvl="2" eaLnBrk="1" hangingPunct="1"/>
            <a:r>
              <a:rPr lang="en-US"/>
              <a:t>If set to Y, then that enquiry will launch automatically when the application is launched</a:t>
            </a:r>
          </a:p>
          <a:p>
            <a:pPr lvl="2" eaLnBrk="1" hangingPunct="1"/>
            <a:r>
              <a:rPr lang="en-US"/>
              <a:t>Only 1 enquiry can have this setting, since more than one enquiry can be attached in the CONTEXT.ENQUIRY record</a:t>
            </a:r>
          </a:p>
          <a:p>
            <a:pPr eaLnBrk="1" hangingPunct="1"/>
            <a:endParaRPr lang="en-US" sz="1800"/>
          </a:p>
        </p:txBody>
      </p:sp>
    </p:spTree>
  </p:cSld>
  <p:clrMapOvr>
    <a:masterClrMapping/>
  </p:clrMapOvr>
  <p:transition>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t>CSE</a:t>
            </a:r>
          </a:p>
        </p:txBody>
      </p:sp>
      <p:sp>
        <p:nvSpPr>
          <p:cNvPr id="77827" name="Rectangle 3"/>
          <p:cNvSpPr>
            <a:spLocks noGrp="1" noChangeArrowheads="1"/>
          </p:cNvSpPr>
          <p:nvPr>
            <p:ph type="body" idx="1"/>
          </p:nvPr>
        </p:nvSpPr>
        <p:spPr>
          <a:xfrm>
            <a:off x="992188" y="1592263"/>
            <a:ext cx="7874000" cy="4337050"/>
          </a:xfrm>
        </p:spPr>
        <p:txBody>
          <a:bodyPr/>
          <a:lstStyle/>
          <a:p>
            <a:pPr eaLnBrk="1" hangingPunct="1"/>
            <a:endParaRPr lang="en-US"/>
          </a:p>
        </p:txBody>
      </p:sp>
      <p:pic>
        <p:nvPicPr>
          <p:cNvPr id="5" name="Picture 4"/>
          <p:cNvPicPr/>
          <p:nvPr/>
        </p:nvPicPr>
        <p:blipFill>
          <a:blip r:embed="rId2" cstate="print"/>
          <a:srcRect r="61859" b="47009"/>
          <a:stretch>
            <a:fillRect/>
          </a:stretch>
        </p:blipFill>
        <p:spPr bwMode="auto">
          <a:xfrm>
            <a:off x="1484130" y="1352462"/>
            <a:ext cx="5883321" cy="4747892"/>
          </a:xfrm>
          <a:prstGeom prst="rect">
            <a:avLst/>
          </a:prstGeom>
          <a:noFill/>
          <a:ln w="9525">
            <a:noFill/>
            <a:miter lim="800000"/>
            <a:headEnd/>
            <a:tailEnd/>
          </a:ln>
        </p:spPr>
      </p:pic>
      <p:cxnSp>
        <p:nvCxnSpPr>
          <p:cNvPr id="7" name="Straight Arrow Connector 6"/>
          <p:cNvCxnSpPr/>
          <p:nvPr/>
        </p:nvCxnSpPr>
        <p:spPr bwMode="auto">
          <a:xfrm>
            <a:off x="3683726" y="2233749"/>
            <a:ext cx="1371600" cy="25211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8" name="TextBox 7"/>
          <p:cNvSpPr txBox="1"/>
          <p:nvPr/>
        </p:nvSpPr>
        <p:spPr>
          <a:xfrm>
            <a:off x="3840480" y="4754880"/>
            <a:ext cx="4323806" cy="276999"/>
          </a:xfrm>
          <a:prstGeom prst="rect">
            <a:avLst/>
          </a:prstGeom>
          <a:noFill/>
        </p:spPr>
        <p:txBody>
          <a:bodyPr wrap="square" rtlCol="0">
            <a:spAutoFit/>
          </a:bodyPr>
          <a:lstStyle/>
          <a:p>
            <a:r>
              <a:rPr lang="en-US" sz="1200" dirty="0"/>
              <a:t>Setting of Context Sensitive Enquiry at application level</a:t>
            </a:r>
          </a:p>
        </p:txBody>
      </p:sp>
    </p:spTree>
  </p:cSld>
  <p:clrMapOvr>
    <a:masterClrMapping/>
  </p:clrMapOvr>
  <p:transition>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t>Why CSE @ Application level?</a:t>
            </a:r>
          </a:p>
        </p:txBody>
      </p:sp>
      <p:sp>
        <p:nvSpPr>
          <p:cNvPr id="79875" name="Rectangle 3"/>
          <p:cNvSpPr>
            <a:spLocks noGrp="1" noChangeArrowheads="1"/>
          </p:cNvSpPr>
          <p:nvPr>
            <p:ph type="body" idx="1"/>
          </p:nvPr>
        </p:nvSpPr>
        <p:spPr>
          <a:xfrm>
            <a:off x="992188" y="1592263"/>
            <a:ext cx="7874000" cy="4337050"/>
          </a:xfrm>
        </p:spPr>
        <p:txBody>
          <a:bodyPr/>
          <a:lstStyle/>
          <a:p>
            <a:pPr eaLnBrk="1" hangingPunct="1"/>
            <a:r>
              <a:rPr lang="en-US"/>
              <a:t>Data has to retrieved via. Enquiry, when using an application</a:t>
            </a:r>
          </a:p>
          <a:p>
            <a:pPr eaLnBrk="1" hangingPunct="1"/>
            <a:r>
              <a:rPr lang="en-US"/>
              <a:t>CSE – Enables more than one enquiry to be attached to each application</a:t>
            </a:r>
          </a:p>
          <a:p>
            <a:pPr eaLnBrk="1" hangingPunct="1"/>
            <a:r>
              <a:rPr lang="en-US"/>
              <a:t>These enquiries will be launched, when application is used</a:t>
            </a:r>
          </a:p>
          <a:p>
            <a:pPr eaLnBrk="1" hangingPunct="1"/>
            <a:r>
              <a:rPr lang="en-US"/>
              <a:t>Enables easy retrieval of data</a:t>
            </a:r>
          </a:p>
        </p:txBody>
      </p:sp>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Enquiry Execution</a:t>
            </a:r>
          </a:p>
        </p:txBody>
      </p:sp>
      <p:sp>
        <p:nvSpPr>
          <p:cNvPr id="17411" name="Rectangle 3"/>
          <p:cNvSpPr>
            <a:spLocks noGrp="1" noChangeArrowheads="1"/>
          </p:cNvSpPr>
          <p:nvPr>
            <p:ph type="body" idx="1"/>
          </p:nvPr>
        </p:nvSpPr>
        <p:spPr>
          <a:xfrm>
            <a:off x="992188" y="1592263"/>
            <a:ext cx="7874000" cy="4337050"/>
          </a:xfrm>
        </p:spPr>
        <p:txBody>
          <a:bodyPr/>
          <a:lstStyle/>
          <a:p>
            <a:pPr eaLnBrk="1" hangingPunct="1"/>
            <a:r>
              <a:rPr lang="en-US"/>
              <a:t>Enter ENQ followed by Enquiry ID in command line</a:t>
            </a:r>
          </a:p>
          <a:p>
            <a:pPr eaLnBrk="1" hangingPunct="1"/>
            <a:r>
              <a:rPr lang="en-US"/>
              <a:t>Selection criteria box appears</a:t>
            </a:r>
          </a:p>
          <a:p>
            <a:pPr eaLnBrk="1" hangingPunct="1"/>
            <a:r>
              <a:rPr lang="en-US"/>
              <a:t>Press Enter Key to view the enquiry output</a:t>
            </a:r>
          </a:p>
        </p:txBody>
      </p:sp>
    </p:spTree>
  </p:cSld>
  <p:clrMapOvr>
    <a:masterClrMapping/>
  </p:clrMapOvr>
  <p:transition>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t>CSE @ Application level</a:t>
            </a:r>
          </a:p>
        </p:txBody>
      </p:sp>
      <p:sp>
        <p:nvSpPr>
          <p:cNvPr id="80899" name="Rectangle 3"/>
          <p:cNvSpPr>
            <a:spLocks noGrp="1" noChangeArrowheads="1"/>
          </p:cNvSpPr>
          <p:nvPr>
            <p:ph type="body" idx="1"/>
          </p:nvPr>
        </p:nvSpPr>
        <p:spPr>
          <a:xfrm>
            <a:off x="992188" y="1592263"/>
            <a:ext cx="7874000" cy="4337050"/>
          </a:xfrm>
        </p:spPr>
        <p:txBody>
          <a:bodyPr/>
          <a:lstStyle/>
          <a:p>
            <a:pPr eaLnBrk="1" hangingPunct="1"/>
            <a:r>
              <a:rPr lang="en-US"/>
              <a:t>Enter CONTEXT.ENQUIRY in command line</a:t>
            </a:r>
          </a:p>
          <a:p>
            <a:pPr eaLnBrk="1" hangingPunct="1"/>
            <a:r>
              <a:rPr lang="en-US"/>
              <a:t>ID – Application name</a:t>
            </a:r>
          </a:p>
          <a:p>
            <a:pPr eaLnBrk="1" hangingPunct="1"/>
            <a:r>
              <a:rPr lang="en-US"/>
              <a:t>Input the following details:</a:t>
            </a:r>
          </a:p>
          <a:p>
            <a:pPr lvl="1" eaLnBrk="1" hangingPunct="1"/>
            <a:r>
              <a:rPr lang="en-US"/>
              <a:t>Gb Description – Top level description </a:t>
            </a:r>
          </a:p>
          <a:p>
            <a:pPr lvl="1" eaLnBrk="1" hangingPunct="1"/>
            <a:r>
              <a:rPr lang="en-US"/>
              <a:t>Enquiry Name - Valid Enquiry name </a:t>
            </a:r>
          </a:p>
          <a:p>
            <a:pPr lvl="1" eaLnBrk="1" hangingPunct="1"/>
            <a:r>
              <a:rPr lang="en-US"/>
              <a:t>Gb Enq Desc – Bottom level description</a:t>
            </a:r>
          </a:p>
          <a:p>
            <a:pPr lvl="1" eaLnBrk="1" hangingPunct="1"/>
            <a:r>
              <a:rPr lang="en-US"/>
              <a:t>Sel Field – Selection field specified in the enquiry specified in field “Enquiry Name”</a:t>
            </a:r>
          </a:p>
          <a:p>
            <a:pPr lvl="1" eaLnBrk="1" hangingPunct="1"/>
            <a:endParaRPr lang="en-US"/>
          </a:p>
        </p:txBody>
      </p:sp>
    </p:spTree>
  </p:cSld>
  <p:clrMapOvr>
    <a:masterClrMapping/>
  </p:clrMapOvr>
  <p:transition>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dirty="0"/>
              <a:t>Example </a:t>
            </a:r>
          </a:p>
        </p:txBody>
      </p:sp>
      <p:sp>
        <p:nvSpPr>
          <p:cNvPr id="81923" name="Rectangle 3"/>
          <p:cNvSpPr>
            <a:spLocks noGrp="1" noChangeArrowheads="1"/>
          </p:cNvSpPr>
          <p:nvPr>
            <p:ph type="body" idx="1"/>
          </p:nvPr>
        </p:nvSpPr>
        <p:spPr>
          <a:xfrm>
            <a:off x="992188" y="1592263"/>
            <a:ext cx="7874000" cy="4337050"/>
          </a:xfrm>
        </p:spPr>
        <p:txBody>
          <a:bodyPr/>
          <a:lstStyle/>
          <a:p>
            <a:pPr eaLnBrk="1" hangingPunct="1"/>
            <a:r>
              <a:rPr lang="en-US"/>
              <a:t>Attach ‘Statement summary list’ enquiry to Account application</a:t>
            </a:r>
          </a:p>
        </p:txBody>
      </p:sp>
    </p:spTree>
  </p:cSld>
  <p:clrMapOvr>
    <a:masterClrMapping/>
  </p:clrMapOvr>
  <p:transition>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dirty="0"/>
              <a:t>Solution </a:t>
            </a:r>
          </a:p>
        </p:txBody>
      </p:sp>
      <p:sp>
        <p:nvSpPr>
          <p:cNvPr id="82947" name="Rectangle 3"/>
          <p:cNvSpPr>
            <a:spLocks noGrp="1" noChangeArrowheads="1"/>
          </p:cNvSpPr>
          <p:nvPr>
            <p:ph type="body" idx="1"/>
          </p:nvPr>
        </p:nvSpPr>
        <p:spPr>
          <a:xfrm>
            <a:off x="600302" y="1123406"/>
            <a:ext cx="7874000" cy="4337050"/>
          </a:xfrm>
        </p:spPr>
        <p:txBody>
          <a:bodyPr/>
          <a:lstStyle/>
          <a:p>
            <a:pPr eaLnBrk="1" hangingPunct="1"/>
            <a:r>
              <a:rPr lang="en-US" dirty="0"/>
              <a:t>Attach the ID of enquiry to the Account application as shown</a:t>
            </a:r>
          </a:p>
        </p:txBody>
      </p:sp>
      <p:pic>
        <p:nvPicPr>
          <p:cNvPr id="5" name="Picture 4"/>
          <p:cNvPicPr/>
          <p:nvPr/>
        </p:nvPicPr>
        <p:blipFill>
          <a:blip r:embed="rId2" cstate="print"/>
          <a:srcRect r="52564" b="37322"/>
          <a:stretch>
            <a:fillRect/>
          </a:stretch>
        </p:blipFill>
        <p:spPr bwMode="auto">
          <a:xfrm>
            <a:off x="1294311" y="1819547"/>
            <a:ext cx="5968637" cy="4293870"/>
          </a:xfrm>
          <a:prstGeom prst="rect">
            <a:avLst/>
          </a:prstGeom>
          <a:noFill/>
          <a:ln w="9525">
            <a:noFill/>
            <a:miter lim="800000"/>
            <a:headEnd/>
            <a:tailEnd/>
          </a:ln>
        </p:spPr>
      </p:pic>
      <p:sp>
        <p:nvSpPr>
          <p:cNvPr id="6" name="Rectangle 5"/>
          <p:cNvSpPr/>
          <p:nvPr/>
        </p:nvSpPr>
        <p:spPr bwMode="auto">
          <a:xfrm>
            <a:off x="1333500" y="2926082"/>
            <a:ext cx="4126775" cy="483324"/>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
        <p:nvSpPr>
          <p:cNvPr id="7" name="Rectangle 6"/>
          <p:cNvSpPr/>
          <p:nvPr/>
        </p:nvSpPr>
        <p:spPr bwMode="auto">
          <a:xfrm>
            <a:off x="1333500" y="5578023"/>
            <a:ext cx="4296591" cy="287201"/>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Tree>
  </p:cSld>
  <p:clrMapOvr>
    <a:masterClrMapping/>
  </p:clrMapOvr>
  <p:transition>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a:t>Solution </a:t>
            </a:r>
          </a:p>
        </p:txBody>
      </p:sp>
      <p:sp>
        <p:nvSpPr>
          <p:cNvPr id="83971" name="Rectangle 3"/>
          <p:cNvSpPr>
            <a:spLocks noGrp="1" noChangeArrowheads="1"/>
          </p:cNvSpPr>
          <p:nvPr>
            <p:ph type="body" idx="1"/>
          </p:nvPr>
        </p:nvSpPr>
        <p:spPr>
          <a:xfrm>
            <a:off x="743994" y="1162594"/>
            <a:ext cx="7874000" cy="4337050"/>
          </a:xfrm>
        </p:spPr>
        <p:txBody>
          <a:bodyPr/>
          <a:lstStyle/>
          <a:p>
            <a:pPr eaLnBrk="1" hangingPunct="1"/>
            <a:r>
              <a:rPr lang="en-US" dirty="0"/>
              <a:t>On invoking the Application from command line, enquiry name appears in the list of Context sensitive Enquiry</a:t>
            </a:r>
          </a:p>
        </p:txBody>
      </p:sp>
      <p:pic>
        <p:nvPicPr>
          <p:cNvPr id="5" name="Picture 4"/>
          <p:cNvPicPr/>
          <p:nvPr/>
        </p:nvPicPr>
        <p:blipFill>
          <a:blip r:embed="rId2" cstate="print"/>
          <a:srcRect r="63622" b="43305"/>
          <a:stretch>
            <a:fillRect/>
          </a:stretch>
        </p:blipFill>
        <p:spPr bwMode="auto">
          <a:xfrm>
            <a:off x="1106667" y="2037127"/>
            <a:ext cx="7070681" cy="4141604"/>
          </a:xfrm>
          <a:prstGeom prst="rect">
            <a:avLst/>
          </a:prstGeom>
          <a:noFill/>
          <a:ln w="9525">
            <a:noFill/>
            <a:miter lim="800000"/>
            <a:headEnd/>
            <a:tailEnd/>
          </a:ln>
        </p:spPr>
      </p:pic>
    </p:spTree>
  </p:cSld>
  <p:clrMapOvr>
    <a:masterClrMapping/>
  </p:clrMapOvr>
  <p:transition>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a:t>Why CSE @ Field level?</a:t>
            </a:r>
          </a:p>
        </p:txBody>
      </p:sp>
      <p:sp>
        <p:nvSpPr>
          <p:cNvPr id="86019" name="Rectangle 3"/>
          <p:cNvSpPr>
            <a:spLocks noGrp="1" noChangeArrowheads="1"/>
          </p:cNvSpPr>
          <p:nvPr>
            <p:ph type="body" idx="1"/>
          </p:nvPr>
        </p:nvSpPr>
        <p:spPr>
          <a:xfrm>
            <a:off x="992188" y="1592263"/>
            <a:ext cx="7874000" cy="4337050"/>
          </a:xfrm>
        </p:spPr>
        <p:txBody>
          <a:bodyPr/>
          <a:lstStyle/>
          <a:p>
            <a:pPr eaLnBrk="1" hangingPunct="1"/>
            <a:r>
              <a:rPr lang="en-US"/>
              <a:t>Data has to retrieved via. Enquiry, when using field of an application </a:t>
            </a:r>
          </a:p>
          <a:p>
            <a:pPr eaLnBrk="1" hangingPunct="1"/>
            <a:r>
              <a:rPr lang="en-US"/>
              <a:t>CSE – Enables enquiries to be attached to a field of an application</a:t>
            </a:r>
          </a:p>
          <a:p>
            <a:pPr eaLnBrk="1" hangingPunct="1"/>
            <a:r>
              <a:rPr lang="en-US"/>
              <a:t>These enquiries will be launched, when field of an application is input</a:t>
            </a:r>
          </a:p>
          <a:p>
            <a:pPr eaLnBrk="1" hangingPunct="1"/>
            <a:r>
              <a:rPr lang="en-US"/>
              <a:t>Enables easy retrieval of data corresponding to the field/input</a:t>
            </a:r>
          </a:p>
          <a:p>
            <a:pPr eaLnBrk="1" hangingPunct="1"/>
            <a:endParaRPr lang="en-US"/>
          </a:p>
        </p:txBody>
      </p:sp>
    </p:spTree>
  </p:cSld>
  <p:clrMapOvr>
    <a:masterClrMapping/>
  </p:clrMapOvr>
  <p:transition>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t>CSE @ Field level</a:t>
            </a:r>
          </a:p>
        </p:txBody>
      </p:sp>
      <p:sp>
        <p:nvSpPr>
          <p:cNvPr id="87043" name="Rectangle 3"/>
          <p:cNvSpPr>
            <a:spLocks noGrp="1" noChangeArrowheads="1"/>
          </p:cNvSpPr>
          <p:nvPr>
            <p:ph type="body" idx="1"/>
          </p:nvPr>
        </p:nvSpPr>
        <p:spPr>
          <a:xfrm>
            <a:off x="992188" y="1592263"/>
            <a:ext cx="7874000" cy="4337050"/>
          </a:xfrm>
        </p:spPr>
        <p:txBody>
          <a:bodyPr/>
          <a:lstStyle/>
          <a:p>
            <a:pPr eaLnBrk="1" hangingPunct="1"/>
            <a:r>
              <a:rPr lang="en-US"/>
              <a:t>Enter CONTEXT.ENQUIRY in command line</a:t>
            </a:r>
          </a:p>
          <a:p>
            <a:pPr eaLnBrk="1" hangingPunct="1"/>
            <a:r>
              <a:rPr lang="en-US"/>
              <a:t>ID – Application name-Field name</a:t>
            </a:r>
          </a:p>
          <a:p>
            <a:pPr eaLnBrk="1" hangingPunct="1"/>
            <a:r>
              <a:rPr lang="en-US"/>
              <a:t>Input the following details:</a:t>
            </a:r>
          </a:p>
          <a:p>
            <a:pPr lvl="1" eaLnBrk="1" hangingPunct="1"/>
            <a:r>
              <a:rPr lang="en-US"/>
              <a:t>Gb Description – Top level description </a:t>
            </a:r>
          </a:p>
          <a:p>
            <a:pPr lvl="1" eaLnBrk="1" hangingPunct="1"/>
            <a:r>
              <a:rPr lang="en-US"/>
              <a:t>Enquiry Name – Valid Enquiry name that is to be invoked on pressing tab/enter key</a:t>
            </a:r>
          </a:p>
          <a:p>
            <a:pPr lvl="1" eaLnBrk="1" hangingPunct="1"/>
            <a:r>
              <a:rPr lang="en-US"/>
              <a:t>Gb Enq Desc – Bottom level description</a:t>
            </a:r>
          </a:p>
        </p:txBody>
      </p:sp>
    </p:spTree>
  </p:cSld>
  <p:clrMapOvr>
    <a:masterClrMapping/>
  </p:clrMapOvr>
  <p:transition>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a:t>CSE @ Field level</a:t>
            </a:r>
          </a:p>
        </p:txBody>
      </p:sp>
      <p:sp>
        <p:nvSpPr>
          <p:cNvPr id="88067" name="Rectangle 3"/>
          <p:cNvSpPr>
            <a:spLocks noGrp="1" noChangeArrowheads="1"/>
          </p:cNvSpPr>
          <p:nvPr>
            <p:ph type="body" idx="1"/>
          </p:nvPr>
        </p:nvSpPr>
        <p:spPr>
          <a:xfrm>
            <a:off x="992188" y="1592263"/>
            <a:ext cx="7874000" cy="4337050"/>
          </a:xfrm>
        </p:spPr>
        <p:txBody>
          <a:bodyPr/>
          <a:lstStyle/>
          <a:p>
            <a:pPr lvl="1" eaLnBrk="1" hangingPunct="1"/>
            <a:r>
              <a:rPr lang="en-US"/>
              <a:t>Auto Launch</a:t>
            </a:r>
          </a:p>
          <a:p>
            <a:pPr lvl="2" eaLnBrk="1" hangingPunct="1"/>
            <a:r>
              <a:rPr lang="en-US"/>
              <a:t>Enter ‘YES’ to automatically launch the enquiry on pressing tab/enter key</a:t>
            </a:r>
          </a:p>
          <a:p>
            <a:pPr lvl="2" eaLnBrk="1" hangingPunct="1"/>
            <a:r>
              <a:rPr lang="en-US"/>
              <a:t>Auto launch enquiry field icon appears near the field</a:t>
            </a:r>
          </a:p>
          <a:p>
            <a:pPr lvl="1" eaLnBrk="1" hangingPunct="1"/>
            <a:r>
              <a:rPr lang="en-US"/>
              <a:t>Sel Field </a:t>
            </a:r>
          </a:p>
          <a:p>
            <a:pPr lvl="2" eaLnBrk="1" hangingPunct="1"/>
            <a:r>
              <a:rPr lang="en-US"/>
              <a:t>Enter Selection field used as link to the enquiry, if required</a:t>
            </a:r>
          </a:p>
          <a:p>
            <a:pPr lvl="2" eaLnBrk="1" hangingPunct="1"/>
            <a:r>
              <a:rPr lang="en-US"/>
              <a:t>Selection field used in CONTEXT.ENQUIRY application must be a selection field in the enquiry</a:t>
            </a:r>
          </a:p>
          <a:p>
            <a:pPr eaLnBrk="1" hangingPunct="1"/>
            <a:endParaRPr lang="en-US" sz="1800"/>
          </a:p>
        </p:txBody>
      </p:sp>
    </p:spTree>
  </p:cSld>
  <p:clrMapOvr>
    <a:masterClrMapping/>
  </p:clrMapOvr>
  <p:transition>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dirty="0"/>
              <a:t>Example </a:t>
            </a:r>
          </a:p>
        </p:txBody>
      </p:sp>
      <p:sp>
        <p:nvSpPr>
          <p:cNvPr id="89091" name="Rectangle 3"/>
          <p:cNvSpPr>
            <a:spLocks noGrp="1" noChangeArrowheads="1"/>
          </p:cNvSpPr>
          <p:nvPr>
            <p:ph type="body" idx="1"/>
          </p:nvPr>
        </p:nvSpPr>
        <p:spPr>
          <a:xfrm>
            <a:off x="992188" y="1592263"/>
            <a:ext cx="7874000" cy="4337050"/>
          </a:xfrm>
        </p:spPr>
        <p:txBody>
          <a:bodyPr/>
          <a:lstStyle/>
          <a:p>
            <a:pPr eaLnBrk="1" hangingPunct="1"/>
            <a:r>
              <a:rPr lang="en-US"/>
              <a:t>Create a context sensitive enquiry, attaching an enquiry to Category field of Account application</a:t>
            </a:r>
          </a:p>
        </p:txBody>
      </p:sp>
    </p:spTree>
  </p:cSld>
  <p:clrMapOvr>
    <a:masterClrMapping/>
  </p:clrMapOvr>
  <p:transition>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dirty="0"/>
              <a:t>Solution </a:t>
            </a:r>
          </a:p>
        </p:txBody>
      </p:sp>
      <p:sp>
        <p:nvSpPr>
          <p:cNvPr id="90115" name="Rectangle 3"/>
          <p:cNvSpPr>
            <a:spLocks noGrp="1" noChangeArrowheads="1"/>
          </p:cNvSpPr>
          <p:nvPr>
            <p:ph type="body" idx="1"/>
          </p:nvPr>
        </p:nvSpPr>
        <p:spPr>
          <a:xfrm>
            <a:off x="730931" y="1123406"/>
            <a:ext cx="7874000" cy="4337050"/>
          </a:xfrm>
        </p:spPr>
        <p:txBody>
          <a:bodyPr/>
          <a:lstStyle/>
          <a:p>
            <a:pPr eaLnBrk="1" hangingPunct="1"/>
            <a:r>
              <a:rPr lang="en-US" dirty="0"/>
              <a:t>Create a context sensitive enquiry as shown</a:t>
            </a:r>
          </a:p>
        </p:txBody>
      </p:sp>
      <p:pic>
        <p:nvPicPr>
          <p:cNvPr id="5" name="Picture 4"/>
          <p:cNvPicPr/>
          <p:nvPr/>
        </p:nvPicPr>
        <p:blipFill>
          <a:blip r:embed="rId2" cstate="print"/>
          <a:srcRect r="66667" b="34188"/>
          <a:stretch>
            <a:fillRect/>
          </a:stretch>
        </p:blipFill>
        <p:spPr bwMode="auto">
          <a:xfrm>
            <a:off x="1362636" y="1725665"/>
            <a:ext cx="5091952" cy="4367773"/>
          </a:xfrm>
          <a:prstGeom prst="rect">
            <a:avLst/>
          </a:prstGeom>
          <a:noFill/>
          <a:ln w="9525">
            <a:noFill/>
            <a:miter lim="800000"/>
            <a:headEnd/>
            <a:tailEnd/>
          </a:ln>
        </p:spPr>
      </p:pic>
    </p:spTree>
  </p:cSld>
  <p:clrMapOvr>
    <a:masterClrMapping/>
  </p:clrMapOvr>
  <p:transition>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dirty="0"/>
              <a:t>Solution </a:t>
            </a:r>
          </a:p>
        </p:txBody>
      </p:sp>
      <p:sp>
        <p:nvSpPr>
          <p:cNvPr id="91139" name="Rectangle 5"/>
          <p:cNvSpPr>
            <a:spLocks noGrp="1" noChangeArrowheads="1"/>
          </p:cNvSpPr>
          <p:nvPr>
            <p:ph type="body" idx="1"/>
          </p:nvPr>
        </p:nvSpPr>
        <p:spPr>
          <a:xfrm>
            <a:off x="687388" y="1175657"/>
            <a:ext cx="7874000" cy="4337050"/>
          </a:xfrm>
        </p:spPr>
        <p:txBody>
          <a:bodyPr/>
          <a:lstStyle/>
          <a:p>
            <a:pPr eaLnBrk="1" hangingPunct="1"/>
            <a:r>
              <a:rPr lang="en-US" dirty="0"/>
              <a:t>Context sensitive enquiry is invoked from field of the application</a:t>
            </a:r>
          </a:p>
        </p:txBody>
      </p:sp>
      <p:pic>
        <p:nvPicPr>
          <p:cNvPr id="91140" name="Picture 6"/>
          <p:cNvPicPr>
            <a:picLocks noChangeAspect="1" noChangeArrowheads="1"/>
          </p:cNvPicPr>
          <p:nvPr/>
        </p:nvPicPr>
        <p:blipFill>
          <a:blip r:embed="rId2" cstate="print"/>
          <a:srcRect/>
          <a:stretch>
            <a:fillRect/>
          </a:stretch>
        </p:blipFill>
        <p:spPr bwMode="auto">
          <a:xfrm>
            <a:off x="5865813" y="2095364"/>
            <a:ext cx="2695575" cy="3028950"/>
          </a:xfrm>
          <a:prstGeom prst="rect">
            <a:avLst/>
          </a:prstGeom>
          <a:noFill/>
          <a:ln w="19050">
            <a:solidFill>
              <a:srgbClr val="0000FF"/>
            </a:solidFill>
            <a:miter lim="800000"/>
            <a:headEnd/>
            <a:tailEnd/>
          </a:ln>
        </p:spPr>
      </p:pic>
      <p:pic>
        <p:nvPicPr>
          <p:cNvPr id="91141" name="Picture 7"/>
          <p:cNvPicPr>
            <a:picLocks noChangeAspect="1" noChangeArrowheads="1"/>
          </p:cNvPicPr>
          <p:nvPr/>
        </p:nvPicPr>
        <p:blipFill>
          <a:blip r:embed="rId3" cstate="print"/>
          <a:srcRect/>
          <a:stretch>
            <a:fillRect/>
          </a:stretch>
        </p:blipFill>
        <p:spPr bwMode="auto">
          <a:xfrm>
            <a:off x="882468" y="1847169"/>
            <a:ext cx="4630738" cy="3665538"/>
          </a:xfrm>
          <a:prstGeom prst="rect">
            <a:avLst/>
          </a:prstGeom>
          <a:noFill/>
          <a:ln w="19050">
            <a:solidFill>
              <a:srgbClr val="0000FF"/>
            </a:solidFill>
            <a:miter lim="800000"/>
            <a:headEnd/>
            <a:tailEnd/>
          </a:ln>
        </p:spPr>
      </p:pic>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Simple Enquiry</a:t>
            </a:r>
          </a:p>
        </p:txBody>
      </p:sp>
      <p:sp>
        <p:nvSpPr>
          <p:cNvPr id="18435" name="Rectangle 3"/>
          <p:cNvSpPr>
            <a:spLocks noGrp="1" noChangeArrowheads="1"/>
          </p:cNvSpPr>
          <p:nvPr>
            <p:ph type="body" idx="1"/>
          </p:nvPr>
        </p:nvSpPr>
        <p:spPr>
          <a:xfrm>
            <a:off x="992188" y="1592263"/>
            <a:ext cx="7874000" cy="4337050"/>
          </a:xfrm>
        </p:spPr>
        <p:txBody>
          <a:bodyPr/>
          <a:lstStyle/>
          <a:p>
            <a:pPr eaLnBrk="1" hangingPunct="1"/>
            <a:r>
              <a:rPr lang="en-US"/>
              <a:t>Create a simple enquiry on account module displaying Account No., Mnemonic, Currency, Account Officer and Working Balance</a:t>
            </a:r>
          </a:p>
        </p:txBody>
      </p:sp>
    </p:spTree>
  </p:cSld>
  <p:clrMapOvr>
    <a:masterClrMapping/>
  </p:clrMapOvr>
  <p:transition>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dirty="0"/>
              <a:t>Solution </a:t>
            </a:r>
          </a:p>
        </p:txBody>
      </p:sp>
      <p:sp>
        <p:nvSpPr>
          <p:cNvPr id="92163" name="Rectangle 3"/>
          <p:cNvSpPr>
            <a:spLocks noGrp="1" noChangeArrowheads="1"/>
          </p:cNvSpPr>
          <p:nvPr>
            <p:ph type="body" idx="1"/>
          </p:nvPr>
        </p:nvSpPr>
        <p:spPr>
          <a:xfrm>
            <a:off x="992188" y="1592263"/>
            <a:ext cx="7874000" cy="4337050"/>
          </a:xfrm>
        </p:spPr>
        <p:txBody>
          <a:bodyPr/>
          <a:lstStyle/>
          <a:p>
            <a:pPr eaLnBrk="1" hangingPunct="1"/>
            <a:r>
              <a:rPr lang="en-US"/>
              <a:t>Enquiry name appears in the list of Context sensitive Enquiry as shown, on invoking the corresponding application</a:t>
            </a:r>
          </a:p>
          <a:p>
            <a:pPr eaLnBrk="1" hangingPunct="1"/>
            <a:endParaRPr lang="en-US"/>
          </a:p>
        </p:txBody>
      </p:sp>
      <p:pic>
        <p:nvPicPr>
          <p:cNvPr id="92164" name="Picture 5"/>
          <p:cNvPicPr>
            <a:picLocks noChangeAspect="1" noChangeArrowheads="1"/>
          </p:cNvPicPr>
          <p:nvPr/>
        </p:nvPicPr>
        <p:blipFill>
          <a:blip r:embed="rId2" cstate="print"/>
          <a:srcRect/>
          <a:stretch>
            <a:fillRect/>
          </a:stretch>
        </p:blipFill>
        <p:spPr bwMode="auto">
          <a:xfrm>
            <a:off x="2682875" y="2436813"/>
            <a:ext cx="3935413" cy="4083050"/>
          </a:xfrm>
          <a:prstGeom prst="rect">
            <a:avLst/>
          </a:prstGeom>
          <a:noFill/>
          <a:ln w="19050">
            <a:solidFill>
              <a:srgbClr val="0000FF"/>
            </a:solidFill>
            <a:miter lim="800000"/>
            <a:headEnd/>
            <a:tailEnd/>
          </a:ln>
        </p:spPr>
      </p:pic>
    </p:spTree>
  </p:cSld>
  <p:clrMapOvr>
    <a:masterClrMapping/>
  </p:clrMapOvr>
  <p:transition>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t>Error Handling</a:t>
            </a:r>
          </a:p>
        </p:txBody>
      </p:sp>
      <p:sp>
        <p:nvSpPr>
          <p:cNvPr id="93187" name="Rectangle 3"/>
          <p:cNvSpPr>
            <a:spLocks noGrp="1" noChangeAspect="1" noChangeArrowheads="1"/>
          </p:cNvSpPr>
          <p:nvPr>
            <p:ph type="body" idx="1"/>
          </p:nvPr>
        </p:nvSpPr>
        <p:spPr>
          <a:xfrm>
            <a:off x="992188" y="1592263"/>
            <a:ext cx="7874000" cy="4337050"/>
          </a:xfrm>
        </p:spPr>
        <p:txBody>
          <a:bodyPr/>
          <a:lstStyle/>
          <a:p>
            <a:pPr eaLnBrk="1" hangingPunct="1"/>
            <a:endParaRPr lang="en-US"/>
          </a:p>
        </p:txBody>
      </p:sp>
      <p:pic>
        <p:nvPicPr>
          <p:cNvPr id="93188" name="Picture 5"/>
          <p:cNvPicPr>
            <a:picLocks noChangeAspect="1" noChangeArrowheads="1"/>
          </p:cNvPicPr>
          <p:nvPr/>
        </p:nvPicPr>
        <p:blipFill>
          <a:blip r:embed="rId2" cstate="print"/>
          <a:srcRect/>
          <a:stretch>
            <a:fillRect/>
          </a:stretch>
        </p:blipFill>
        <p:spPr bwMode="auto">
          <a:xfrm>
            <a:off x="1876425" y="2052638"/>
            <a:ext cx="5599113" cy="2859087"/>
          </a:xfrm>
          <a:prstGeom prst="rect">
            <a:avLst/>
          </a:prstGeom>
          <a:noFill/>
          <a:ln w="19050">
            <a:solidFill>
              <a:srgbClr val="0000FF"/>
            </a:solidFill>
            <a:miter lim="800000"/>
            <a:headEnd/>
            <a:tailEnd/>
          </a:ln>
        </p:spPr>
      </p:pic>
    </p:spTree>
  </p:cSld>
  <p:clrMapOvr>
    <a:masterClrMapping/>
  </p:clrMapOvr>
  <p:transition>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t>Why CSE @ Version level?</a:t>
            </a:r>
          </a:p>
        </p:txBody>
      </p:sp>
      <p:sp>
        <p:nvSpPr>
          <p:cNvPr id="95235" name="Rectangle 3"/>
          <p:cNvSpPr>
            <a:spLocks noGrp="1" noChangeArrowheads="1"/>
          </p:cNvSpPr>
          <p:nvPr>
            <p:ph type="body" idx="1"/>
          </p:nvPr>
        </p:nvSpPr>
        <p:spPr>
          <a:xfrm>
            <a:off x="992188" y="1592263"/>
            <a:ext cx="7874000" cy="4337050"/>
          </a:xfrm>
        </p:spPr>
        <p:txBody>
          <a:bodyPr/>
          <a:lstStyle/>
          <a:p>
            <a:pPr eaLnBrk="1" hangingPunct="1"/>
            <a:r>
              <a:rPr lang="en-US"/>
              <a:t>Data has to retrieved via. Enquiry, when using version of an application </a:t>
            </a:r>
          </a:p>
          <a:p>
            <a:pPr eaLnBrk="1" hangingPunct="1"/>
            <a:r>
              <a:rPr lang="en-US"/>
              <a:t>CSE – Enables enquiries to be attached to a version of an application</a:t>
            </a:r>
          </a:p>
          <a:p>
            <a:pPr eaLnBrk="1" hangingPunct="1"/>
            <a:r>
              <a:rPr lang="en-US"/>
              <a:t>These enquiries will be launched, when version of an application is invoked</a:t>
            </a:r>
          </a:p>
          <a:p>
            <a:pPr eaLnBrk="1" hangingPunct="1"/>
            <a:r>
              <a:rPr lang="en-US"/>
              <a:t>Enables easy retrieval of data corresponding to the application</a:t>
            </a:r>
          </a:p>
        </p:txBody>
      </p:sp>
    </p:spTree>
  </p:cSld>
  <p:clrMapOvr>
    <a:masterClrMapping/>
  </p:clrMapOvr>
  <p:transition>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a:t>CSE @ Version level</a:t>
            </a:r>
          </a:p>
        </p:txBody>
      </p:sp>
      <p:sp>
        <p:nvSpPr>
          <p:cNvPr id="96259" name="Rectangle 3"/>
          <p:cNvSpPr>
            <a:spLocks noGrp="1" noChangeArrowheads="1"/>
          </p:cNvSpPr>
          <p:nvPr>
            <p:ph type="body" idx="1"/>
          </p:nvPr>
        </p:nvSpPr>
        <p:spPr>
          <a:xfrm>
            <a:off x="992188" y="1592263"/>
            <a:ext cx="7874000" cy="4337050"/>
          </a:xfrm>
        </p:spPr>
        <p:txBody>
          <a:bodyPr/>
          <a:lstStyle/>
          <a:p>
            <a:pPr eaLnBrk="1" hangingPunct="1"/>
            <a:r>
              <a:rPr lang="en-US"/>
              <a:t>Enter CONTEXT.ENQUIRY in command line</a:t>
            </a:r>
          </a:p>
          <a:p>
            <a:pPr eaLnBrk="1" hangingPunct="1"/>
            <a:r>
              <a:rPr lang="en-US"/>
              <a:t>ID – “Application name”,”Version name”</a:t>
            </a:r>
          </a:p>
          <a:p>
            <a:pPr eaLnBrk="1" hangingPunct="1"/>
            <a:r>
              <a:rPr lang="en-US"/>
              <a:t>Input the following details:</a:t>
            </a:r>
          </a:p>
          <a:p>
            <a:pPr lvl="1" eaLnBrk="1" hangingPunct="1"/>
            <a:r>
              <a:rPr lang="en-US"/>
              <a:t>Gb Description – Top level description </a:t>
            </a:r>
          </a:p>
          <a:p>
            <a:pPr lvl="1" eaLnBrk="1" hangingPunct="1"/>
            <a:r>
              <a:rPr lang="en-US"/>
              <a:t>Enquiry Name – Valid Enquiry name that is to be invoked on pressing tab/enter key</a:t>
            </a:r>
          </a:p>
          <a:p>
            <a:pPr lvl="1" eaLnBrk="1" hangingPunct="1"/>
            <a:r>
              <a:rPr lang="en-US"/>
              <a:t>Gb Enq Desc – Bottom level description</a:t>
            </a:r>
          </a:p>
          <a:p>
            <a:pPr lvl="1" eaLnBrk="1" hangingPunct="1"/>
            <a:r>
              <a:rPr lang="en-US"/>
              <a:t>Auto Launch – Enter ‘YES’ to automatically launch the enquiry on pressing tab/enter key</a:t>
            </a:r>
          </a:p>
        </p:txBody>
      </p:sp>
    </p:spTree>
  </p:cSld>
  <p:clrMapOvr>
    <a:masterClrMapping/>
  </p:clrMapOvr>
  <p:transition>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dirty="0"/>
              <a:t>Example </a:t>
            </a:r>
          </a:p>
        </p:txBody>
      </p:sp>
      <p:sp>
        <p:nvSpPr>
          <p:cNvPr id="97283" name="Rectangle 3"/>
          <p:cNvSpPr>
            <a:spLocks noGrp="1" noChangeArrowheads="1"/>
          </p:cNvSpPr>
          <p:nvPr>
            <p:ph type="body" idx="1"/>
          </p:nvPr>
        </p:nvSpPr>
        <p:spPr>
          <a:xfrm>
            <a:off x="992188" y="1592263"/>
            <a:ext cx="7874000" cy="4337050"/>
          </a:xfrm>
        </p:spPr>
        <p:txBody>
          <a:bodyPr/>
          <a:lstStyle/>
          <a:p>
            <a:pPr eaLnBrk="1" hangingPunct="1"/>
            <a:r>
              <a:rPr lang="en-US"/>
              <a:t>Invoke a context sensitive enquiry “ACCOUNT-LIST” for Account application “ACCOUNT,TEST’ on committing the record</a:t>
            </a:r>
          </a:p>
          <a:p>
            <a:pPr eaLnBrk="1" hangingPunct="1"/>
            <a:endParaRPr lang="en-US"/>
          </a:p>
        </p:txBody>
      </p:sp>
    </p:spTree>
  </p:cSld>
  <p:clrMapOvr>
    <a:masterClrMapping/>
  </p:clrMapOvr>
  <p:transition>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dirty="0"/>
              <a:t>Solution </a:t>
            </a:r>
          </a:p>
        </p:txBody>
      </p:sp>
      <p:sp>
        <p:nvSpPr>
          <p:cNvPr id="98307" name="Rectangle 3"/>
          <p:cNvSpPr>
            <a:spLocks noGrp="1" noChangeArrowheads="1"/>
          </p:cNvSpPr>
          <p:nvPr>
            <p:ph type="body" idx="1"/>
          </p:nvPr>
        </p:nvSpPr>
        <p:spPr>
          <a:xfrm>
            <a:off x="548051" y="1084217"/>
            <a:ext cx="7874000" cy="4337050"/>
          </a:xfrm>
        </p:spPr>
        <p:txBody>
          <a:bodyPr/>
          <a:lstStyle/>
          <a:p>
            <a:pPr eaLnBrk="1" hangingPunct="1"/>
            <a:r>
              <a:rPr lang="en-US" dirty="0"/>
              <a:t>Create a context enquiry as shown</a:t>
            </a:r>
          </a:p>
        </p:txBody>
      </p:sp>
      <p:pic>
        <p:nvPicPr>
          <p:cNvPr id="98308" name="Picture 5"/>
          <p:cNvPicPr>
            <a:picLocks noChangeAspect="1" noChangeArrowheads="1"/>
          </p:cNvPicPr>
          <p:nvPr/>
        </p:nvPicPr>
        <p:blipFill>
          <a:blip r:embed="rId2" cstate="print"/>
          <a:srcRect b="9184"/>
          <a:stretch>
            <a:fillRect/>
          </a:stretch>
        </p:blipFill>
        <p:spPr bwMode="auto">
          <a:xfrm>
            <a:off x="1171711" y="1561375"/>
            <a:ext cx="5307465" cy="4767462"/>
          </a:xfrm>
          <a:prstGeom prst="rect">
            <a:avLst/>
          </a:prstGeom>
          <a:noFill/>
          <a:ln w="19050">
            <a:solidFill>
              <a:srgbClr val="0000FF"/>
            </a:solidFill>
            <a:miter lim="800000"/>
            <a:headEnd/>
            <a:tailEnd/>
          </a:ln>
        </p:spPr>
      </p:pic>
    </p:spTree>
  </p:cSld>
  <p:clrMapOvr>
    <a:masterClrMapping/>
  </p:clrMapOvr>
  <p:transition>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dirty="0"/>
              <a:t>Solution </a:t>
            </a:r>
          </a:p>
        </p:txBody>
      </p:sp>
      <p:sp>
        <p:nvSpPr>
          <p:cNvPr id="99331" name="Rectangle 3"/>
          <p:cNvSpPr>
            <a:spLocks noGrp="1" noChangeArrowheads="1"/>
          </p:cNvSpPr>
          <p:nvPr>
            <p:ph type="body" idx="1"/>
          </p:nvPr>
        </p:nvSpPr>
        <p:spPr>
          <a:xfrm>
            <a:off x="992188" y="1592263"/>
            <a:ext cx="7874000" cy="4337050"/>
          </a:xfrm>
        </p:spPr>
        <p:txBody>
          <a:bodyPr/>
          <a:lstStyle/>
          <a:p>
            <a:pPr eaLnBrk="1" hangingPunct="1"/>
            <a:r>
              <a:rPr lang="en-US"/>
              <a:t>Input a transaction in the Account version “ACCOUNT,TEST” as shown</a:t>
            </a:r>
          </a:p>
        </p:txBody>
      </p:sp>
      <p:pic>
        <p:nvPicPr>
          <p:cNvPr id="99332" name="Picture 5"/>
          <p:cNvPicPr>
            <a:picLocks noChangeAspect="1" noChangeArrowheads="1"/>
          </p:cNvPicPr>
          <p:nvPr/>
        </p:nvPicPr>
        <p:blipFill>
          <a:blip r:embed="rId2" cstate="print"/>
          <a:srcRect/>
          <a:stretch>
            <a:fillRect/>
          </a:stretch>
        </p:blipFill>
        <p:spPr bwMode="auto">
          <a:xfrm>
            <a:off x="1616075" y="2578100"/>
            <a:ext cx="6029325" cy="2428875"/>
          </a:xfrm>
          <a:prstGeom prst="rect">
            <a:avLst/>
          </a:prstGeom>
          <a:noFill/>
          <a:ln w="19050">
            <a:solidFill>
              <a:srgbClr val="0000FF"/>
            </a:solidFill>
            <a:miter lim="800000"/>
            <a:headEnd/>
            <a:tailEnd/>
          </a:ln>
        </p:spPr>
      </p:pic>
    </p:spTree>
  </p:cSld>
  <p:clrMapOvr>
    <a:masterClrMapping/>
  </p:clrMapOvr>
  <p:transition>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dirty="0"/>
              <a:t>Solution </a:t>
            </a:r>
          </a:p>
        </p:txBody>
      </p:sp>
      <p:sp>
        <p:nvSpPr>
          <p:cNvPr id="100355" name="Rectangle 3"/>
          <p:cNvSpPr>
            <a:spLocks noGrp="1" noChangeArrowheads="1"/>
          </p:cNvSpPr>
          <p:nvPr>
            <p:ph type="body" idx="1"/>
          </p:nvPr>
        </p:nvSpPr>
        <p:spPr>
          <a:xfrm>
            <a:off x="992188" y="1592263"/>
            <a:ext cx="7874000" cy="4337050"/>
          </a:xfrm>
        </p:spPr>
        <p:txBody>
          <a:bodyPr/>
          <a:lstStyle/>
          <a:p>
            <a:pPr eaLnBrk="1" hangingPunct="1"/>
            <a:r>
              <a:rPr lang="en-US"/>
              <a:t>On committing the record shown in previous slide, context sensitive enquiry is invoked as shown</a:t>
            </a:r>
          </a:p>
        </p:txBody>
      </p:sp>
      <p:pic>
        <p:nvPicPr>
          <p:cNvPr id="100356" name="Picture 5"/>
          <p:cNvPicPr>
            <a:picLocks noChangeAspect="1" noChangeArrowheads="1"/>
          </p:cNvPicPr>
          <p:nvPr/>
        </p:nvPicPr>
        <p:blipFill>
          <a:blip r:embed="rId2" cstate="print"/>
          <a:srcRect b="4756"/>
          <a:stretch>
            <a:fillRect/>
          </a:stretch>
        </p:blipFill>
        <p:spPr bwMode="auto">
          <a:xfrm>
            <a:off x="2376488" y="2447925"/>
            <a:ext cx="5153025" cy="3924300"/>
          </a:xfrm>
          <a:prstGeom prst="rect">
            <a:avLst/>
          </a:prstGeom>
          <a:noFill/>
          <a:ln w="19050">
            <a:solidFill>
              <a:srgbClr val="0000FF"/>
            </a:solidFill>
            <a:miter lim="800000"/>
            <a:headEnd/>
            <a:tailEnd/>
          </a:ln>
        </p:spPr>
      </p:pic>
    </p:spTree>
  </p:cSld>
  <p:clrMapOvr>
    <a:masterClrMapping/>
  </p:clrMapOvr>
  <p:transition>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t>Why CSE @ Version Field level?</a:t>
            </a:r>
          </a:p>
        </p:txBody>
      </p:sp>
      <p:sp>
        <p:nvSpPr>
          <p:cNvPr id="102403" name="Rectangle 3"/>
          <p:cNvSpPr>
            <a:spLocks noGrp="1" noChangeArrowheads="1"/>
          </p:cNvSpPr>
          <p:nvPr>
            <p:ph type="body" idx="1"/>
          </p:nvPr>
        </p:nvSpPr>
        <p:spPr>
          <a:xfrm>
            <a:off x="992188" y="1592263"/>
            <a:ext cx="7874000" cy="4337050"/>
          </a:xfrm>
        </p:spPr>
        <p:txBody>
          <a:bodyPr/>
          <a:lstStyle/>
          <a:p>
            <a:pPr eaLnBrk="1" hangingPunct="1"/>
            <a:r>
              <a:rPr lang="en-US"/>
              <a:t>Data has to retrieved via. Enquiry, when using a field in the version of an application </a:t>
            </a:r>
          </a:p>
          <a:p>
            <a:pPr eaLnBrk="1" hangingPunct="1"/>
            <a:r>
              <a:rPr lang="en-US"/>
              <a:t>CSE – Enables enquiries to be attached to a field in the version of an application</a:t>
            </a:r>
          </a:p>
          <a:p>
            <a:pPr eaLnBrk="1" hangingPunct="1"/>
            <a:r>
              <a:rPr lang="en-US"/>
              <a:t>These enquiries will be launched, when a field in the version of an application is input</a:t>
            </a:r>
          </a:p>
          <a:p>
            <a:pPr eaLnBrk="1" hangingPunct="1"/>
            <a:r>
              <a:rPr lang="en-US"/>
              <a:t>Enables easy retrieval of data corresponding to the field</a:t>
            </a:r>
          </a:p>
          <a:p>
            <a:pPr eaLnBrk="1" hangingPunct="1"/>
            <a:endParaRPr lang="en-US"/>
          </a:p>
        </p:txBody>
      </p:sp>
    </p:spTree>
  </p:cSld>
  <p:clrMapOvr>
    <a:masterClrMapping/>
  </p:clrMapOvr>
  <p:transition>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t>CSE @ Version Field level</a:t>
            </a:r>
          </a:p>
        </p:txBody>
      </p:sp>
      <p:sp>
        <p:nvSpPr>
          <p:cNvPr id="103427" name="Rectangle 3"/>
          <p:cNvSpPr>
            <a:spLocks noGrp="1" noChangeArrowheads="1"/>
          </p:cNvSpPr>
          <p:nvPr>
            <p:ph type="body" idx="1"/>
          </p:nvPr>
        </p:nvSpPr>
        <p:spPr>
          <a:xfrm>
            <a:off x="992188" y="1592263"/>
            <a:ext cx="7874000" cy="4337050"/>
          </a:xfrm>
        </p:spPr>
        <p:txBody>
          <a:bodyPr/>
          <a:lstStyle/>
          <a:p>
            <a:pPr eaLnBrk="1" hangingPunct="1"/>
            <a:r>
              <a:rPr lang="en-US"/>
              <a:t>Enter CONTEXT.ENQUIRY in command line</a:t>
            </a:r>
          </a:p>
          <a:p>
            <a:pPr eaLnBrk="1" hangingPunct="1"/>
            <a:r>
              <a:rPr lang="en-US"/>
              <a:t>ID – “Application name”,”Version name”-”Field name”</a:t>
            </a:r>
          </a:p>
          <a:p>
            <a:pPr eaLnBrk="1" hangingPunct="1"/>
            <a:r>
              <a:rPr lang="en-US"/>
              <a:t>Input the following details:</a:t>
            </a:r>
          </a:p>
          <a:p>
            <a:pPr lvl="1" eaLnBrk="1" hangingPunct="1"/>
            <a:r>
              <a:rPr lang="en-US"/>
              <a:t>Gb Description – Top level description </a:t>
            </a:r>
          </a:p>
          <a:p>
            <a:pPr lvl="1" eaLnBrk="1" hangingPunct="1"/>
            <a:r>
              <a:rPr lang="en-US"/>
              <a:t>Enquiry Name – Valid Enquiry name that is to be invoked on pressing tab/enter key</a:t>
            </a:r>
          </a:p>
          <a:p>
            <a:pPr lvl="1" eaLnBrk="1" hangingPunct="1"/>
            <a:r>
              <a:rPr lang="en-US"/>
              <a:t>Gb Enq Desc – Bottom level description</a:t>
            </a:r>
          </a:p>
          <a:p>
            <a:pPr lvl="1" eaLnBrk="1" hangingPunct="1"/>
            <a:r>
              <a:rPr lang="en-US"/>
              <a:t>Auto Launch – Enter ‘YES’ to automatically launch the enquiry on pressing tab/enter key</a:t>
            </a:r>
          </a:p>
        </p:txBody>
      </p:sp>
    </p:spTree>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Simple Enquiry</a:t>
            </a:r>
          </a:p>
        </p:txBody>
      </p:sp>
      <p:sp>
        <p:nvSpPr>
          <p:cNvPr id="19459" name="Rectangle 3"/>
          <p:cNvSpPr>
            <a:spLocks noGrp="1" noChangeArrowheads="1"/>
          </p:cNvSpPr>
          <p:nvPr>
            <p:ph type="body" idx="1"/>
          </p:nvPr>
        </p:nvSpPr>
        <p:spPr>
          <a:xfrm>
            <a:off x="992188" y="1592263"/>
            <a:ext cx="7874000" cy="4337050"/>
          </a:xfrm>
        </p:spPr>
        <p:txBody>
          <a:bodyPr/>
          <a:lstStyle/>
          <a:p>
            <a:pPr eaLnBrk="1" hangingPunct="1"/>
            <a:r>
              <a:rPr lang="en-US"/>
              <a:t>Create a simple enquiry on account module displaying Account No., Mnemonic, Currency, Account Officer and Working Balance</a:t>
            </a:r>
          </a:p>
        </p:txBody>
      </p:sp>
    </p:spTree>
  </p:cSld>
  <p:clrMapOvr>
    <a:masterClrMapping/>
  </p:clrMapOvr>
  <p:transition>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Example </a:t>
            </a:r>
          </a:p>
        </p:txBody>
      </p:sp>
      <p:sp>
        <p:nvSpPr>
          <p:cNvPr id="104451" name="Rectangle 3"/>
          <p:cNvSpPr>
            <a:spLocks noGrp="1" noChangeArrowheads="1"/>
          </p:cNvSpPr>
          <p:nvPr>
            <p:ph type="body" idx="1"/>
          </p:nvPr>
        </p:nvSpPr>
        <p:spPr>
          <a:xfrm>
            <a:off x="992188" y="1592263"/>
            <a:ext cx="7874000" cy="4337050"/>
          </a:xfrm>
        </p:spPr>
        <p:txBody>
          <a:bodyPr/>
          <a:lstStyle/>
          <a:p>
            <a:pPr eaLnBrk="1" hangingPunct="1"/>
            <a:r>
              <a:rPr lang="en-US"/>
              <a:t>Create a context sensitive enquiry for a field “DEBIT ACCT NO” of a version of the FT application “FUNDS.TRANSFER,OTN”</a:t>
            </a:r>
          </a:p>
        </p:txBody>
      </p:sp>
    </p:spTree>
  </p:cSld>
  <p:clrMapOvr>
    <a:masterClrMapping/>
  </p:clrMapOvr>
  <p:transition>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dirty="0"/>
              <a:t>Solution </a:t>
            </a:r>
          </a:p>
        </p:txBody>
      </p:sp>
      <p:sp>
        <p:nvSpPr>
          <p:cNvPr id="105475" name="Rectangle 3"/>
          <p:cNvSpPr>
            <a:spLocks noGrp="1" noChangeArrowheads="1"/>
          </p:cNvSpPr>
          <p:nvPr>
            <p:ph type="body" idx="1"/>
          </p:nvPr>
        </p:nvSpPr>
        <p:spPr>
          <a:xfrm>
            <a:off x="992188" y="1592263"/>
            <a:ext cx="7874000" cy="4337050"/>
          </a:xfrm>
        </p:spPr>
        <p:txBody>
          <a:bodyPr/>
          <a:lstStyle/>
          <a:p>
            <a:pPr eaLnBrk="1" hangingPunct="1"/>
            <a:r>
              <a:rPr lang="en-US"/>
              <a:t>Create a context sensitive enquiry for a field “DEBIT ACCT NO” of a version of the FT application, as shown</a:t>
            </a:r>
          </a:p>
          <a:p>
            <a:pPr eaLnBrk="1" hangingPunct="1"/>
            <a:endParaRPr lang="en-US"/>
          </a:p>
        </p:txBody>
      </p:sp>
      <p:pic>
        <p:nvPicPr>
          <p:cNvPr id="105476" name="Picture 5"/>
          <p:cNvPicPr>
            <a:picLocks noChangeAspect="1" noChangeArrowheads="1"/>
          </p:cNvPicPr>
          <p:nvPr/>
        </p:nvPicPr>
        <p:blipFill>
          <a:blip r:embed="rId2" cstate="print"/>
          <a:srcRect/>
          <a:stretch>
            <a:fillRect/>
          </a:stretch>
        </p:blipFill>
        <p:spPr bwMode="auto">
          <a:xfrm>
            <a:off x="2065338" y="2454275"/>
            <a:ext cx="4741862" cy="4075113"/>
          </a:xfrm>
          <a:prstGeom prst="rect">
            <a:avLst/>
          </a:prstGeom>
          <a:noFill/>
          <a:ln w="19050">
            <a:solidFill>
              <a:srgbClr val="0000FF"/>
            </a:solidFill>
            <a:miter lim="800000"/>
            <a:headEnd/>
            <a:tailEnd/>
          </a:ln>
        </p:spPr>
      </p:pic>
    </p:spTree>
  </p:cSld>
  <p:clrMapOvr>
    <a:masterClrMapping/>
  </p:clrMapOvr>
  <p:transition>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dirty="0"/>
              <a:t>Solution </a:t>
            </a:r>
          </a:p>
        </p:txBody>
      </p:sp>
      <p:sp>
        <p:nvSpPr>
          <p:cNvPr id="106499" name="Rectangle 3"/>
          <p:cNvSpPr>
            <a:spLocks noGrp="1" noChangeArrowheads="1"/>
          </p:cNvSpPr>
          <p:nvPr>
            <p:ph type="body" idx="1"/>
          </p:nvPr>
        </p:nvSpPr>
        <p:spPr>
          <a:xfrm>
            <a:off x="992188" y="1592263"/>
            <a:ext cx="7874000" cy="4337050"/>
          </a:xfrm>
        </p:spPr>
        <p:txBody>
          <a:bodyPr/>
          <a:lstStyle/>
          <a:p>
            <a:pPr eaLnBrk="1" hangingPunct="1"/>
            <a:r>
              <a:rPr lang="en-US"/>
              <a:t>Invoke the version of FT application</a:t>
            </a:r>
          </a:p>
          <a:p>
            <a:pPr eaLnBrk="1" hangingPunct="1"/>
            <a:r>
              <a:rPr lang="en-US"/>
              <a:t>The enquiry is invoked as shown, when a valid input is given to the corresponding field of the version</a:t>
            </a:r>
          </a:p>
          <a:p>
            <a:pPr eaLnBrk="1" hangingPunct="1"/>
            <a:endParaRPr lang="en-US"/>
          </a:p>
        </p:txBody>
      </p:sp>
      <p:pic>
        <p:nvPicPr>
          <p:cNvPr id="106500" name="Picture 6"/>
          <p:cNvPicPr>
            <a:picLocks noChangeAspect="1" noChangeArrowheads="1"/>
          </p:cNvPicPr>
          <p:nvPr/>
        </p:nvPicPr>
        <p:blipFill>
          <a:blip r:embed="rId3" cstate="print"/>
          <a:srcRect/>
          <a:stretch>
            <a:fillRect/>
          </a:stretch>
        </p:blipFill>
        <p:spPr bwMode="auto">
          <a:xfrm>
            <a:off x="5480050" y="3173413"/>
            <a:ext cx="3300413" cy="2355850"/>
          </a:xfrm>
          <a:prstGeom prst="rect">
            <a:avLst/>
          </a:prstGeom>
          <a:noFill/>
          <a:ln w="19050">
            <a:solidFill>
              <a:srgbClr val="0000FF"/>
            </a:solidFill>
            <a:miter lim="800000"/>
            <a:headEnd/>
            <a:tailEnd/>
          </a:ln>
        </p:spPr>
      </p:pic>
      <p:pic>
        <p:nvPicPr>
          <p:cNvPr id="106501" name="Picture 7"/>
          <p:cNvPicPr>
            <a:picLocks noChangeAspect="1" noChangeArrowheads="1"/>
          </p:cNvPicPr>
          <p:nvPr/>
        </p:nvPicPr>
        <p:blipFill>
          <a:blip r:embed="rId4" cstate="print"/>
          <a:srcRect/>
          <a:stretch>
            <a:fillRect/>
          </a:stretch>
        </p:blipFill>
        <p:spPr bwMode="auto">
          <a:xfrm>
            <a:off x="1141413" y="3598863"/>
            <a:ext cx="4278312" cy="1408112"/>
          </a:xfrm>
          <a:prstGeom prst="rect">
            <a:avLst/>
          </a:prstGeom>
          <a:noFill/>
          <a:ln w="19050">
            <a:solidFill>
              <a:srgbClr val="0000FF"/>
            </a:solidFill>
            <a:miter lim="800000"/>
            <a:headEnd/>
            <a:tailEnd/>
          </a:ln>
        </p:spPr>
      </p:pic>
    </p:spTree>
  </p:cSld>
  <p:clrMapOvr>
    <a:masterClrMapping/>
  </p:clrMapOvr>
  <p:transition>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dirty="0"/>
              <a:t>Solution </a:t>
            </a:r>
          </a:p>
        </p:txBody>
      </p:sp>
      <p:sp>
        <p:nvSpPr>
          <p:cNvPr id="107523" name="Rectangle 3"/>
          <p:cNvSpPr>
            <a:spLocks noGrp="1" noChangeArrowheads="1"/>
          </p:cNvSpPr>
          <p:nvPr>
            <p:ph type="body" idx="1"/>
          </p:nvPr>
        </p:nvSpPr>
        <p:spPr>
          <a:xfrm>
            <a:off x="992188" y="1592263"/>
            <a:ext cx="7874000" cy="4337050"/>
          </a:xfrm>
        </p:spPr>
        <p:txBody>
          <a:bodyPr/>
          <a:lstStyle/>
          <a:p>
            <a:pPr eaLnBrk="1" hangingPunct="1"/>
            <a:r>
              <a:rPr lang="en-US"/>
              <a:t>Context sensitive enquiry attached to a field at version level appears in the list of enquiries, when the corresponding version is invoked</a:t>
            </a:r>
          </a:p>
          <a:p>
            <a:pPr eaLnBrk="1" hangingPunct="1"/>
            <a:endParaRPr lang="en-US"/>
          </a:p>
        </p:txBody>
      </p:sp>
      <p:pic>
        <p:nvPicPr>
          <p:cNvPr id="107524" name="Picture 5"/>
          <p:cNvPicPr>
            <a:picLocks noChangeAspect="1" noChangeArrowheads="1"/>
          </p:cNvPicPr>
          <p:nvPr/>
        </p:nvPicPr>
        <p:blipFill>
          <a:blip r:embed="rId2" cstate="print"/>
          <a:srcRect/>
          <a:stretch>
            <a:fillRect/>
          </a:stretch>
        </p:blipFill>
        <p:spPr bwMode="auto">
          <a:xfrm>
            <a:off x="2254250" y="2820988"/>
            <a:ext cx="5119688" cy="3594100"/>
          </a:xfrm>
          <a:prstGeom prst="rect">
            <a:avLst/>
          </a:prstGeom>
          <a:noFill/>
          <a:ln w="19050">
            <a:solidFill>
              <a:srgbClr val="0000FF"/>
            </a:solidFill>
            <a:miter lim="800000"/>
            <a:headEnd/>
            <a:tailEnd/>
          </a:ln>
        </p:spPr>
      </p:pic>
    </p:spTree>
  </p:cSld>
  <p:clrMapOvr>
    <a:masterClrMapping/>
  </p:clrMapOvr>
  <p:transition>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dirty="0"/>
              <a:t>Example </a:t>
            </a:r>
          </a:p>
        </p:txBody>
      </p:sp>
      <p:sp>
        <p:nvSpPr>
          <p:cNvPr id="108547" name="Rectangle 3"/>
          <p:cNvSpPr>
            <a:spLocks noGrp="1" noChangeArrowheads="1"/>
          </p:cNvSpPr>
          <p:nvPr>
            <p:ph type="body" idx="1"/>
          </p:nvPr>
        </p:nvSpPr>
        <p:spPr>
          <a:xfrm>
            <a:off x="992188" y="1592263"/>
            <a:ext cx="7874000" cy="4337050"/>
          </a:xfrm>
        </p:spPr>
        <p:txBody>
          <a:bodyPr/>
          <a:lstStyle/>
          <a:p>
            <a:pPr eaLnBrk="1" hangingPunct="1"/>
            <a:r>
              <a:rPr lang="en-US"/>
              <a:t>Create a context sensitive enquiry, such that enquiry ‘BC Sort Code List’ appears on invoking the version of FT application ‘FUNDS.TRANSFER,BC’</a:t>
            </a:r>
          </a:p>
          <a:p>
            <a:pPr eaLnBrk="1" hangingPunct="1"/>
            <a:endParaRPr lang="en-US"/>
          </a:p>
        </p:txBody>
      </p:sp>
    </p:spTree>
  </p:cSld>
  <p:clrMapOvr>
    <a:masterClrMapping/>
  </p:clrMapOvr>
  <p:transition>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dirty="0"/>
              <a:t>Solution </a:t>
            </a:r>
          </a:p>
        </p:txBody>
      </p:sp>
      <p:sp>
        <p:nvSpPr>
          <p:cNvPr id="109571" name="Rectangle 3"/>
          <p:cNvSpPr>
            <a:spLocks noGrp="1" noChangeArrowheads="1"/>
          </p:cNvSpPr>
          <p:nvPr>
            <p:ph type="body" idx="1"/>
          </p:nvPr>
        </p:nvSpPr>
        <p:spPr>
          <a:xfrm>
            <a:off x="992188" y="1592263"/>
            <a:ext cx="7874000" cy="4337050"/>
          </a:xfrm>
        </p:spPr>
        <p:txBody>
          <a:bodyPr/>
          <a:lstStyle/>
          <a:p>
            <a:pPr eaLnBrk="1" hangingPunct="1"/>
            <a:r>
              <a:rPr lang="en-US"/>
              <a:t>Create a context sensitive enquiry for the FT version as shown</a:t>
            </a:r>
          </a:p>
        </p:txBody>
      </p:sp>
      <p:pic>
        <p:nvPicPr>
          <p:cNvPr id="109572" name="Picture 5"/>
          <p:cNvPicPr>
            <a:picLocks noChangeAspect="1" noChangeArrowheads="1"/>
          </p:cNvPicPr>
          <p:nvPr/>
        </p:nvPicPr>
        <p:blipFill>
          <a:blip r:embed="rId2" cstate="print"/>
          <a:srcRect b="13441"/>
          <a:stretch>
            <a:fillRect/>
          </a:stretch>
        </p:blipFill>
        <p:spPr bwMode="auto">
          <a:xfrm>
            <a:off x="2393950" y="2224088"/>
            <a:ext cx="4935538" cy="4165600"/>
          </a:xfrm>
          <a:prstGeom prst="rect">
            <a:avLst/>
          </a:prstGeom>
          <a:noFill/>
          <a:ln w="19050">
            <a:solidFill>
              <a:srgbClr val="0000FF"/>
            </a:solidFill>
            <a:miter lim="800000"/>
            <a:headEnd/>
            <a:tailEnd/>
          </a:ln>
        </p:spPr>
      </p:pic>
    </p:spTree>
  </p:cSld>
  <p:clrMapOvr>
    <a:masterClrMapping/>
  </p:clrMapOvr>
  <p:transition>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dirty="0"/>
              <a:t>Solution </a:t>
            </a:r>
          </a:p>
        </p:txBody>
      </p:sp>
      <p:sp>
        <p:nvSpPr>
          <p:cNvPr id="110595" name="Rectangle 3"/>
          <p:cNvSpPr>
            <a:spLocks noGrp="1" noChangeArrowheads="1"/>
          </p:cNvSpPr>
          <p:nvPr>
            <p:ph type="body" idx="1"/>
          </p:nvPr>
        </p:nvSpPr>
        <p:spPr>
          <a:xfrm>
            <a:off x="992188" y="1592263"/>
            <a:ext cx="7874000" cy="4337050"/>
          </a:xfrm>
        </p:spPr>
        <p:txBody>
          <a:bodyPr/>
          <a:lstStyle/>
          <a:p>
            <a:pPr eaLnBrk="1" hangingPunct="1"/>
            <a:r>
              <a:rPr lang="en-US"/>
              <a:t>Invoke the version from command line using the version name ‘FUNDS.TRANSFER,BC’</a:t>
            </a:r>
          </a:p>
          <a:p>
            <a:pPr eaLnBrk="1" hangingPunct="1"/>
            <a:r>
              <a:rPr lang="en-US"/>
              <a:t>On pressing Enter key, the context sensitive enquiry gets invoked as shown</a:t>
            </a:r>
          </a:p>
        </p:txBody>
      </p:sp>
      <p:pic>
        <p:nvPicPr>
          <p:cNvPr id="110596" name="Picture 5"/>
          <p:cNvPicPr>
            <a:picLocks noChangeAspect="1" noChangeArrowheads="1"/>
          </p:cNvPicPr>
          <p:nvPr/>
        </p:nvPicPr>
        <p:blipFill>
          <a:blip r:embed="rId2" cstate="print"/>
          <a:srcRect/>
          <a:stretch>
            <a:fillRect/>
          </a:stretch>
        </p:blipFill>
        <p:spPr bwMode="auto">
          <a:xfrm>
            <a:off x="1774825" y="3552825"/>
            <a:ext cx="6029325" cy="1609725"/>
          </a:xfrm>
          <a:prstGeom prst="rect">
            <a:avLst/>
          </a:prstGeom>
          <a:noFill/>
          <a:ln w="19050">
            <a:solidFill>
              <a:srgbClr val="0000FF"/>
            </a:solidFill>
            <a:miter lim="800000"/>
            <a:headEnd/>
            <a:tailEnd/>
          </a:ln>
        </p:spPr>
      </p:pic>
    </p:spTree>
  </p:cSld>
  <p:clrMapOvr>
    <a:masterClrMapping/>
  </p:clrMapOvr>
  <p:transition>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dirty="0"/>
              <a:t>Solution </a:t>
            </a:r>
          </a:p>
        </p:txBody>
      </p:sp>
      <p:sp>
        <p:nvSpPr>
          <p:cNvPr id="111619" name="Rectangle 3"/>
          <p:cNvSpPr>
            <a:spLocks noGrp="1" noChangeArrowheads="1"/>
          </p:cNvSpPr>
          <p:nvPr>
            <p:ph type="body" idx="1"/>
          </p:nvPr>
        </p:nvSpPr>
        <p:spPr>
          <a:xfrm>
            <a:off x="992188" y="1592263"/>
            <a:ext cx="7874000" cy="4337050"/>
          </a:xfrm>
        </p:spPr>
        <p:txBody>
          <a:bodyPr/>
          <a:lstStyle/>
          <a:p>
            <a:pPr eaLnBrk="1" hangingPunct="1"/>
            <a:r>
              <a:rPr lang="en-US"/>
              <a:t>Enquiry can also be invoked, while doing any action through the corresponding version of the application</a:t>
            </a:r>
          </a:p>
          <a:p>
            <a:pPr eaLnBrk="1" hangingPunct="1"/>
            <a:endParaRPr lang="en-US"/>
          </a:p>
        </p:txBody>
      </p:sp>
      <p:pic>
        <p:nvPicPr>
          <p:cNvPr id="111620" name="Picture 6"/>
          <p:cNvPicPr>
            <a:picLocks noChangeAspect="1" noChangeArrowheads="1"/>
          </p:cNvPicPr>
          <p:nvPr/>
        </p:nvPicPr>
        <p:blipFill>
          <a:blip r:embed="rId2" cstate="print"/>
          <a:srcRect/>
          <a:stretch>
            <a:fillRect/>
          </a:stretch>
        </p:blipFill>
        <p:spPr bwMode="auto">
          <a:xfrm>
            <a:off x="1187450" y="3309938"/>
            <a:ext cx="4081463" cy="1406525"/>
          </a:xfrm>
          <a:prstGeom prst="rect">
            <a:avLst/>
          </a:prstGeom>
          <a:noFill/>
          <a:ln w="19050">
            <a:solidFill>
              <a:srgbClr val="0000FF"/>
            </a:solidFill>
            <a:miter lim="800000"/>
            <a:headEnd/>
            <a:tailEnd/>
          </a:ln>
        </p:spPr>
      </p:pic>
      <p:pic>
        <p:nvPicPr>
          <p:cNvPr id="111621" name="Picture 7"/>
          <p:cNvPicPr>
            <a:picLocks noChangeAspect="1" noChangeArrowheads="1"/>
          </p:cNvPicPr>
          <p:nvPr/>
        </p:nvPicPr>
        <p:blipFill>
          <a:blip r:embed="rId3" cstate="print"/>
          <a:srcRect/>
          <a:stretch>
            <a:fillRect/>
          </a:stretch>
        </p:blipFill>
        <p:spPr bwMode="auto">
          <a:xfrm>
            <a:off x="5341938" y="3016250"/>
            <a:ext cx="3482975" cy="1919288"/>
          </a:xfrm>
          <a:prstGeom prst="rect">
            <a:avLst/>
          </a:prstGeom>
          <a:noFill/>
          <a:ln w="19050">
            <a:solidFill>
              <a:srgbClr val="0000FF"/>
            </a:solidFill>
            <a:miter lim="800000"/>
            <a:headEnd/>
            <a:tailEnd/>
          </a:ln>
        </p:spPr>
      </p:pic>
    </p:spTree>
  </p:cSld>
  <p:clrMapOvr>
    <a:masterClrMapping/>
  </p:clrMapOvr>
  <p:transition>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dirty="0"/>
              <a:t>Solution </a:t>
            </a:r>
          </a:p>
        </p:txBody>
      </p:sp>
      <p:sp>
        <p:nvSpPr>
          <p:cNvPr id="112643" name="Rectangle 3"/>
          <p:cNvSpPr>
            <a:spLocks noGrp="1" noChangeArrowheads="1"/>
          </p:cNvSpPr>
          <p:nvPr>
            <p:ph type="body" idx="1"/>
          </p:nvPr>
        </p:nvSpPr>
        <p:spPr>
          <a:xfrm>
            <a:off x="992188" y="1592263"/>
            <a:ext cx="7874000" cy="4337050"/>
          </a:xfrm>
        </p:spPr>
        <p:txBody>
          <a:bodyPr/>
          <a:lstStyle/>
          <a:p>
            <a:pPr eaLnBrk="1" hangingPunct="1"/>
            <a:r>
              <a:rPr lang="en-US"/>
              <a:t>Context sensitive enquiry attached to a field at version level appears in the list of enquiries, when the corresponding version is invoked</a:t>
            </a:r>
          </a:p>
          <a:p>
            <a:pPr eaLnBrk="1" hangingPunct="1"/>
            <a:endParaRPr lang="en-US"/>
          </a:p>
        </p:txBody>
      </p:sp>
      <p:pic>
        <p:nvPicPr>
          <p:cNvPr id="112644" name="Picture 5"/>
          <p:cNvPicPr>
            <a:picLocks noChangeAspect="1" noChangeArrowheads="1"/>
          </p:cNvPicPr>
          <p:nvPr/>
        </p:nvPicPr>
        <p:blipFill>
          <a:blip r:embed="rId2" cstate="print"/>
          <a:srcRect/>
          <a:stretch>
            <a:fillRect/>
          </a:stretch>
        </p:blipFill>
        <p:spPr bwMode="auto">
          <a:xfrm>
            <a:off x="2806700" y="2840038"/>
            <a:ext cx="4537075" cy="3544887"/>
          </a:xfrm>
          <a:prstGeom prst="rect">
            <a:avLst/>
          </a:prstGeom>
          <a:noFill/>
          <a:ln w="19050">
            <a:solidFill>
              <a:srgbClr val="0000FF"/>
            </a:solidFill>
            <a:miter lim="800000"/>
            <a:headEnd/>
            <a:tailEnd/>
          </a:ln>
        </p:spPr>
      </p:pic>
    </p:spTree>
  </p:cSld>
  <p:clrMapOvr>
    <a:masterClrMapping/>
  </p:clrMapOvr>
  <p:transition>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Enquiry – Hidden Column </a:t>
            </a:r>
          </a:p>
        </p:txBody>
      </p:sp>
      <p:sp>
        <p:nvSpPr>
          <p:cNvPr id="24579" name="Rectangle 3"/>
          <p:cNvSpPr>
            <a:spLocks noGrp="1" noChangeArrowheads="1"/>
          </p:cNvSpPr>
          <p:nvPr>
            <p:ph type="body" idx="1"/>
          </p:nvPr>
        </p:nvSpPr>
        <p:spPr/>
        <p:txBody>
          <a:bodyPr/>
          <a:lstStyle/>
          <a:p>
            <a:pPr>
              <a:buClr>
                <a:schemeClr val="tx2">
                  <a:lumMod val="40000"/>
                  <a:lumOff val="60000"/>
                </a:schemeClr>
              </a:buClr>
              <a:buFont typeface="Wingdings" pitchFamily="2" charset="2"/>
              <a:buChar char="q"/>
            </a:pPr>
            <a:r>
              <a:rPr lang="en-US" sz="1600" dirty="0"/>
              <a:t>Create an enquiry based on the </a:t>
            </a:r>
            <a:r>
              <a:rPr lang="en-US" sz="1600" b="1" dirty="0"/>
              <a:t>ACCOUNT</a:t>
            </a:r>
            <a:r>
              <a:rPr lang="en-US" sz="1600" dirty="0"/>
              <a:t> application. Display the fields - @ID, CATEGORY , ACCOUNT.TITLE.1, CURRENCY, WORKING. BALANCE (hide this from view)</a:t>
            </a:r>
          </a:p>
          <a:p>
            <a:pPr>
              <a:buClr>
                <a:schemeClr val="tx2">
                  <a:lumMod val="40000"/>
                  <a:lumOff val="60000"/>
                </a:schemeClr>
              </a:buClr>
              <a:buFont typeface="Wingdings" pitchFamily="2" charset="2"/>
              <a:buChar char="q"/>
            </a:pPr>
            <a:r>
              <a:rPr lang="en-US" sz="1600" dirty="0"/>
              <a:t>Hide the  WORKING. BALANCE field from the normal view in your report</a:t>
            </a:r>
          </a:p>
          <a:p>
            <a:pPr lvl="1">
              <a:buNone/>
            </a:pPr>
            <a:endParaRPr lang="en-US" dirty="0"/>
          </a:p>
        </p:txBody>
      </p:sp>
      <p:sp>
        <p:nvSpPr>
          <p:cNvPr id="24580" name="Slide Number Placeholder 3"/>
          <p:cNvSpPr>
            <a:spLocks noGrp="1"/>
          </p:cNvSpPr>
          <p:nvPr>
            <p:ph type="sldNum" sz="quarter" idx="10"/>
          </p:nvPr>
        </p:nvSpPr>
        <p:spPr>
          <a:noFill/>
        </p:spPr>
        <p:txBody>
          <a:bodyPr/>
          <a:lstStyle/>
          <a:p>
            <a:r>
              <a:rPr lang="en-GB">
                <a:latin typeface="Arial" pitchFamily="34" charset="0"/>
              </a:rPr>
              <a:t>Slide </a:t>
            </a:r>
            <a:fld id="{20938315-ACBA-4329-90B7-B257EC4B0B60}" type="slidenum">
              <a:rPr lang="en-GB" smtClean="0">
                <a:latin typeface="Arial" pitchFamily="34" charset="0"/>
              </a:rPr>
              <a:pPr/>
              <a:t>98</a:t>
            </a:fld>
            <a:endParaRPr lang="en-GB">
              <a:latin typeface="Arial" pitchFamily="34" charset="0"/>
            </a:endParaRPr>
          </a:p>
        </p:txBody>
      </p:sp>
    </p:spTree>
  </p:cSld>
  <p:clrMapOvr>
    <a:masterClrMapping/>
  </p:clrMapOvr>
  <p:transition>
    <p:wipe dir="r"/>
  </p:transition>
</p:sld>
</file>

<file path=ppt/theme/theme1.xml><?xml version="1.0" encoding="utf-8"?>
<a:theme xmlns:a="http://schemas.openxmlformats.org/drawingml/2006/main" name="Capgemini FS Print">
  <a:themeElements>
    <a:clrScheme name="Capgemini FS Print 6">
      <a:dk1>
        <a:srgbClr val="000000"/>
      </a:dk1>
      <a:lt1>
        <a:srgbClr val="FFFFFF"/>
      </a:lt1>
      <a:dk2>
        <a:srgbClr val="004B66"/>
      </a:dk2>
      <a:lt2>
        <a:srgbClr val="FFFFFF"/>
      </a:lt2>
      <a:accent1>
        <a:srgbClr val="009BCC"/>
      </a:accent1>
      <a:accent2>
        <a:srgbClr val="BBAE78"/>
      </a:accent2>
      <a:accent3>
        <a:srgbClr val="FFFFFF"/>
      </a:accent3>
      <a:accent4>
        <a:srgbClr val="000000"/>
      </a:accent4>
      <a:accent5>
        <a:srgbClr val="AACBE2"/>
      </a:accent5>
      <a:accent6>
        <a:srgbClr val="A99D6C"/>
      </a:accent6>
      <a:hlink>
        <a:srgbClr val="80CBE6"/>
      </a:hlink>
      <a:folHlink>
        <a:srgbClr val="9F9466"/>
      </a:folHlink>
    </a:clrScheme>
    <a:fontScheme name="Capgemini FS Pri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85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85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lnDef>
  </a:objectDefaults>
  <a:extraClrSchemeLst>
    <a:extraClrScheme>
      <a:clrScheme name="Capgemini FS Print 1">
        <a:dk1>
          <a:srgbClr val="000000"/>
        </a:dk1>
        <a:lt1>
          <a:srgbClr val="FFFFFF"/>
        </a:lt1>
        <a:dk2>
          <a:srgbClr val="006C8E"/>
        </a:dk2>
        <a:lt2>
          <a:srgbClr val="FFFFFF"/>
        </a:lt2>
        <a:accent1>
          <a:srgbClr val="009BCC"/>
        </a:accent1>
        <a:accent2>
          <a:srgbClr val="7B7B7B"/>
        </a:accent2>
        <a:accent3>
          <a:srgbClr val="FFFFFF"/>
        </a:accent3>
        <a:accent4>
          <a:srgbClr val="000000"/>
        </a:accent4>
        <a:accent5>
          <a:srgbClr val="AACBE2"/>
        </a:accent5>
        <a:accent6>
          <a:srgbClr val="6F6F6F"/>
        </a:accent6>
        <a:hlink>
          <a:srgbClr val="85D0E7"/>
        </a:hlink>
        <a:folHlink>
          <a:srgbClr val="B4B4B4"/>
        </a:folHlink>
      </a:clrScheme>
      <a:clrMap bg1="lt1" tx1="dk1" bg2="lt2" tx2="dk2" accent1="accent1" accent2="accent2" accent3="accent3" accent4="accent4" accent5="accent5" accent6="accent6" hlink="hlink" folHlink="folHlink"/>
    </a:extraClrScheme>
    <a:extraClrScheme>
      <a:clrScheme name="Capgemini FS Print 2">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9F9466"/>
        </a:hlink>
        <a:folHlink>
          <a:srgbClr val="DED7BC"/>
        </a:folHlink>
      </a:clrScheme>
      <a:clrMap bg1="lt1" tx1="dk1" bg2="lt2" tx2="dk2" accent1="accent1" accent2="accent2" accent3="accent3" accent4="accent4" accent5="accent5" accent6="accent6" hlink="hlink" folHlink="folHlink"/>
    </a:extraClrScheme>
    <a:extraClrScheme>
      <a:clrScheme name="Capgemini FS Print 3">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699419"/>
        </a:hlink>
        <a:folHlink>
          <a:srgbClr val="9F9466"/>
        </a:folHlink>
      </a:clrScheme>
      <a:clrMap bg1="lt1" tx1="dk1" bg2="lt2" tx2="dk2" accent1="accent1" accent2="accent2" accent3="accent3" accent4="accent4" accent5="accent5" accent6="accent6" hlink="hlink" folHlink="folHlink"/>
    </a:extraClrScheme>
    <a:extraClrScheme>
      <a:clrScheme name="Capgemini FS Print 4">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40B1D9"/>
        </a:hlink>
        <a:folHlink>
          <a:srgbClr val="9F9466"/>
        </a:folHlink>
      </a:clrScheme>
      <a:clrMap bg1="lt1" tx1="dk1" bg2="lt2" tx2="dk2" accent1="accent1" accent2="accent2" accent3="accent3" accent4="accent4" accent5="accent5" accent6="accent6" hlink="hlink" folHlink="folHlink"/>
    </a:extraClrScheme>
    <a:extraClrScheme>
      <a:clrScheme name="Capgemini FS Print 5">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80CBE6"/>
        </a:hlink>
        <a:folHlink>
          <a:srgbClr val="9F9466"/>
        </a:folHlink>
      </a:clrScheme>
      <a:clrMap bg1="lt1" tx1="dk1" bg2="lt2" tx2="dk2" accent1="accent1" accent2="accent2" accent3="accent3" accent4="accent4" accent5="accent5" accent6="accent6" hlink="hlink" folHlink="folHlink"/>
    </a:extraClrScheme>
    <a:extraClrScheme>
      <a:clrScheme name="Capgemini FS Print 6">
        <a:dk1>
          <a:srgbClr val="000000"/>
        </a:dk1>
        <a:lt1>
          <a:srgbClr val="FFFFFF"/>
        </a:lt1>
        <a:dk2>
          <a:srgbClr val="004B66"/>
        </a:dk2>
        <a:lt2>
          <a:srgbClr val="FFFFFF"/>
        </a:lt2>
        <a:accent1>
          <a:srgbClr val="009BCC"/>
        </a:accent1>
        <a:accent2>
          <a:srgbClr val="BBAE78"/>
        </a:accent2>
        <a:accent3>
          <a:srgbClr val="FFFFFF"/>
        </a:accent3>
        <a:accent4>
          <a:srgbClr val="000000"/>
        </a:accent4>
        <a:accent5>
          <a:srgbClr val="AACBE2"/>
        </a:accent5>
        <a:accent6>
          <a:srgbClr val="A99D6C"/>
        </a:accent6>
        <a:hlink>
          <a:srgbClr val="80CBE6"/>
        </a:hlink>
        <a:folHlink>
          <a:srgbClr val="9F94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Capgemini FS Print</Template>
  <TotalTime>6994</TotalTime>
  <Words>4306</Words>
  <Application>Microsoft Office PowerPoint</Application>
  <PresentationFormat>On-screen Show (4:3)</PresentationFormat>
  <Paragraphs>586</Paragraphs>
  <Slides>113</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113</vt:i4>
      </vt:variant>
    </vt:vector>
  </HeadingPairs>
  <TitlesOfParts>
    <vt:vector size="119" baseType="lpstr">
      <vt:lpstr>Arial</vt:lpstr>
      <vt:lpstr>Arial Narrow</vt:lpstr>
      <vt:lpstr>Symbol</vt:lpstr>
      <vt:lpstr>Times New Roman</vt:lpstr>
      <vt:lpstr>Wingdings</vt:lpstr>
      <vt:lpstr>Capgemini FS Print</vt:lpstr>
      <vt:lpstr>T24 Enquiries</vt:lpstr>
      <vt:lpstr>What is an Enquiry?</vt:lpstr>
      <vt:lpstr>Need for Enquiry</vt:lpstr>
      <vt:lpstr>Use of Enquiry</vt:lpstr>
      <vt:lpstr>Enquiry Creation</vt:lpstr>
      <vt:lpstr>Enquiry Creation – Fields</vt:lpstr>
      <vt:lpstr>Enquiry Execution</vt:lpstr>
      <vt:lpstr>Simple Enquiry</vt:lpstr>
      <vt:lpstr>Simple Enquiry</vt:lpstr>
      <vt:lpstr>Solution – Enquiry Creation     </vt:lpstr>
      <vt:lpstr>Solution – Enquiry Execution</vt:lpstr>
      <vt:lpstr>Solution – Enquiry Execution</vt:lpstr>
      <vt:lpstr>Why Drill down enquiry?</vt:lpstr>
      <vt:lpstr>Use of Drill down enquiry</vt:lpstr>
      <vt:lpstr>How to form Drill down enquiry?</vt:lpstr>
      <vt:lpstr>How to form Drill down enquiry?</vt:lpstr>
      <vt:lpstr>Example 1 – Drill downs</vt:lpstr>
      <vt:lpstr>Task 1 - Drilldowns</vt:lpstr>
      <vt:lpstr>Task 1 – Drilldowns</vt:lpstr>
      <vt:lpstr>Task 1 - Drilldowns</vt:lpstr>
      <vt:lpstr>Task 1 - Drilldowns</vt:lpstr>
      <vt:lpstr>Output</vt:lpstr>
      <vt:lpstr>Workshop -1</vt:lpstr>
      <vt:lpstr>Task 2 - Drilldowns</vt:lpstr>
      <vt:lpstr>Solution 1 – Creation </vt:lpstr>
      <vt:lpstr>Solution 1</vt:lpstr>
      <vt:lpstr>Solution 1 – Execution</vt:lpstr>
      <vt:lpstr>Solution 1</vt:lpstr>
      <vt:lpstr>Multiple Drill Down Enquiry</vt:lpstr>
      <vt:lpstr>Multiple Drill Downs </vt:lpstr>
      <vt:lpstr>Multiple Drill Down - Solution </vt:lpstr>
      <vt:lpstr>Multiple Drill Down - Solution</vt:lpstr>
      <vt:lpstr>Multiple Drill Down - Solution</vt:lpstr>
      <vt:lpstr>Multiple Drill Down – Solution </vt:lpstr>
      <vt:lpstr>Multiple Drill Down - Solution</vt:lpstr>
      <vt:lpstr>Multiple Drill Down - Solution</vt:lpstr>
      <vt:lpstr>Why Fast path enquiry?</vt:lpstr>
      <vt:lpstr>How to create Fast path enquiry?</vt:lpstr>
      <vt:lpstr>How to execute Fast path enquiry?</vt:lpstr>
      <vt:lpstr>Example 3</vt:lpstr>
      <vt:lpstr>Solution 3</vt:lpstr>
      <vt:lpstr>Solution 3</vt:lpstr>
      <vt:lpstr>Solution 3</vt:lpstr>
      <vt:lpstr>Multiple Fast Path</vt:lpstr>
      <vt:lpstr>Example 4</vt:lpstr>
      <vt:lpstr>Solution 4</vt:lpstr>
      <vt:lpstr>Solution 4</vt:lpstr>
      <vt:lpstr>Solution 4</vt:lpstr>
      <vt:lpstr>Solution 4</vt:lpstr>
      <vt:lpstr>Editing Live Record</vt:lpstr>
      <vt:lpstr>Editing Live Record</vt:lpstr>
      <vt:lpstr>Example 5</vt:lpstr>
      <vt:lpstr>Solution 5</vt:lpstr>
      <vt:lpstr>Solution 5</vt:lpstr>
      <vt:lpstr>Solution 5</vt:lpstr>
      <vt:lpstr>Solution 5</vt:lpstr>
      <vt:lpstr>Solution 5</vt:lpstr>
      <vt:lpstr>Images in Enquiry</vt:lpstr>
      <vt:lpstr>Create the Enquiry</vt:lpstr>
      <vt:lpstr>Create the Enquiry</vt:lpstr>
      <vt:lpstr>Create the Enquiry</vt:lpstr>
      <vt:lpstr>Output</vt:lpstr>
      <vt:lpstr>Why CSE?</vt:lpstr>
      <vt:lpstr>How CSE Works?</vt:lpstr>
      <vt:lpstr>CSE</vt:lpstr>
      <vt:lpstr>CSE</vt:lpstr>
      <vt:lpstr>CSE</vt:lpstr>
      <vt:lpstr>CSE</vt:lpstr>
      <vt:lpstr>Why CSE @ Application level?</vt:lpstr>
      <vt:lpstr>CSE @ Application level</vt:lpstr>
      <vt:lpstr>Example </vt:lpstr>
      <vt:lpstr>Solution </vt:lpstr>
      <vt:lpstr>Solution </vt:lpstr>
      <vt:lpstr>Why CSE @ Field level?</vt:lpstr>
      <vt:lpstr>CSE @ Field level</vt:lpstr>
      <vt:lpstr>CSE @ Field level</vt:lpstr>
      <vt:lpstr>Example </vt:lpstr>
      <vt:lpstr>Solution </vt:lpstr>
      <vt:lpstr>Solution </vt:lpstr>
      <vt:lpstr>Solution </vt:lpstr>
      <vt:lpstr>Error Handling</vt:lpstr>
      <vt:lpstr>Why CSE @ Version level?</vt:lpstr>
      <vt:lpstr>CSE @ Version level</vt:lpstr>
      <vt:lpstr>Example </vt:lpstr>
      <vt:lpstr>Solution </vt:lpstr>
      <vt:lpstr>Solution </vt:lpstr>
      <vt:lpstr>Solution </vt:lpstr>
      <vt:lpstr>Why CSE @ Version Field level?</vt:lpstr>
      <vt:lpstr>CSE @ Version Field level</vt:lpstr>
      <vt:lpstr>Example </vt:lpstr>
      <vt:lpstr>Solution </vt:lpstr>
      <vt:lpstr>Solution </vt:lpstr>
      <vt:lpstr>Solution </vt:lpstr>
      <vt:lpstr>Example </vt:lpstr>
      <vt:lpstr>Solution </vt:lpstr>
      <vt:lpstr>Solution </vt:lpstr>
      <vt:lpstr>Solution </vt:lpstr>
      <vt:lpstr>Solution </vt:lpstr>
      <vt:lpstr>Enquiry – Hidden Column </vt:lpstr>
      <vt:lpstr>Create the Enquiry</vt:lpstr>
      <vt:lpstr>Output</vt:lpstr>
      <vt:lpstr>Enquiry  – SINGLE.MULTI Field </vt:lpstr>
      <vt:lpstr>Create the Enquiry</vt:lpstr>
      <vt:lpstr>Output</vt:lpstr>
      <vt:lpstr>Enquiry  – ATTRIBUTES Field </vt:lpstr>
      <vt:lpstr>Amend the Enquiry</vt:lpstr>
      <vt:lpstr>Output</vt:lpstr>
      <vt:lpstr>PowerPoint Presentation</vt:lpstr>
      <vt:lpstr>PowerPoint Presentation</vt:lpstr>
      <vt:lpstr>Amend the Version</vt:lpstr>
      <vt:lpstr> Amend the  Enquiry </vt:lpstr>
      <vt:lpstr>Output</vt:lpstr>
      <vt:lpstr>www.capgemini.com/financialservices</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Assurant MF CoE</dc:title>
  <dc:subject>Next Steps</dc:subject>
  <dc:creator>Capgemini</dc:creator>
  <cp:lastModifiedBy>Muralidharan, Vijayanand</cp:lastModifiedBy>
  <cp:revision>398</cp:revision>
  <cp:lastPrinted>2001-10-18T16:19:51Z</cp:lastPrinted>
  <dcterms:created xsi:type="dcterms:W3CDTF">2008-12-19T08:52:11Z</dcterms:created>
  <dcterms:modified xsi:type="dcterms:W3CDTF">2020-01-23T06:32:34Z</dcterms:modified>
</cp:coreProperties>
</file>